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29"/>
  </p:notesMasterIdLst>
  <p:sldIdLst>
    <p:sldId id="256" r:id="rId3"/>
    <p:sldId id="260" r:id="rId4"/>
    <p:sldId id="259" r:id="rId5"/>
    <p:sldId id="261" r:id="rId6"/>
    <p:sldId id="295" r:id="rId7"/>
    <p:sldId id="262" r:id="rId8"/>
    <p:sldId id="296" r:id="rId9"/>
    <p:sldId id="263" r:id="rId10"/>
    <p:sldId id="297" r:id="rId11"/>
    <p:sldId id="298" r:id="rId12"/>
    <p:sldId id="299" r:id="rId13"/>
    <p:sldId id="300" r:id="rId14"/>
    <p:sldId id="301" r:id="rId15"/>
    <p:sldId id="302" r:id="rId16"/>
    <p:sldId id="303" r:id="rId17"/>
    <p:sldId id="304" r:id="rId18"/>
    <p:sldId id="305" r:id="rId19"/>
    <p:sldId id="264" r:id="rId20"/>
    <p:sldId id="265" r:id="rId21"/>
    <p:sldId id="266" r:id="rId22"/>
    <p:sldId id="306" r:id="rId23"/>
    <p:sldId id="307" r:id="rId24"/>
    <p:sldId id="308" r:id="rId25"/>
    <p:sldId id="267" r:id="rId26"/>
    <p:sldId id="268" r:id="rId27"/>
    <p:sldId id="289" r:id="rId28"/>
  </p:sldIdLst>
  <p:sldSz cx="9144000" cy="5143500" type="screen16x9"/>
  <p:notesSz cx="6858000" cy="9144000"/>
  <p:embeddedFontLst>
    <p:embeddedFont>
      <p:font typeface="Candara" panose="020E0502030303020204" pitchFamily="34"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
      <p:font typeface="Lato" panose="020F0502020204030203" pitchFamily="34"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
      <p:font typeface="Verdana" panose="020B0604030504040204" pitchFamily="34" charset="0"/>
      <p:regular r:id="rId53"/>
      <p:bold r:id="rId54"/>
      <p:italic r:id="rId55"/>
      <p:boldItalic r:id="rId56"/>
    </p:embeddedFont>
    <p:embeddedFont>
      <p:font typeface="Wingdings 3" panose="05040102010807070707" pitchFamily="18" charset="2"/>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AB54F3-9113-4A79-86C0-28C9BF45D684}">
  <a:tblStyle styleId="{DEAB54F3-9113-4A79-86C0-28C9BF45D6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viewProps" Target="viewProps.xml"/></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image" Target="../media/image25.jp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image" Target="../media/image2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0CED0A-BA63-46BF-84B2-FD39D1C64E5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s-EC"/>
        </a:p>
      </dgm:t>
    </dgm:pt>
    <dgm:pt modelId="{25FDCC16-3C69-457D-8019-A251BDC23237}">
      <dgm:prSet phldrT="[Texto]"/>
      <dgm:spPr/>
      <dgm:t>
        <a:bodyPr/>
        <a:lstStyle/>
        <a:p>
          <a:r>
            <a:rPr lang="es-EC">
              <a:solidFill>
                <a:sysClr val="windowText" lastClr="000000"/>
              </a:solidFill>
            </a:rPr>
            <a:t>FIBRA DE ÍNDICE DE ESCALÓN DE MODO SENCILLO</a:t>
          </a:r>
        </a:p>
      </dgm:t>
    </dgm:pt>
    <dgm:pt modelId="{BE62F912-300F-46A7-8E06-16B59A203B05}" type="parTrans" cxnId="{B173EFE3-E5E0-4195-96C1-A084BFF0A6BC}">
      <dgm:prSet/>
      <dgm:spPr/>
      <dgm:t>
        <a:bodyPr/>
        <a:lstStyle/>
        <a:p>
          <a:endParaRPr lang="es-EC"/>
        </a:p>
      </dgm:t>
    </dgm:pt>
    <dgm:pt modelId="{8F70F7C4-8458-47BC-9016-8701ADC78C8B}" type="sibTrans" cxnId="{B173EFE3-E5E0-4195-96C1-A084BFF0A6BC}">
      <dgm:prSet/>
      <dgm:spPr/>
      <dgm:t>
        <a:bodyPr/>
        <a:lstStyle/>
        <a:p>
          <a:endParaRPr lang="es-EC"/>
        </a:p>
      </dgm:t>
    </dgm:pt>
    <dgm:pt modelId="{9C78E12D-8A01-4625-9B95-481CDE6A7756}">
      <dgm:prSet phldrT="[Texto]" custT="1"/>
      <dgm:spPr/>
      <dgm:t>
        <a:bodyPr/>
        <a:lstStyle/>
        <a:p>
          <a:pPr algn="l"/>
          <a:r>
            <a:rPr lang="es-EC" sz="900">
              <a:solidFill>
                <a:sysClr val="windowText" lastClr="000000"/>
              </a:solidFill>
            </a:rPr>
            <a:t>El núcleo central de una fibra de índice escalonado monomodo es lo suficientemente pequeño como para que haya básicamente un solo camino de luz.</a:t>
          </a:r>
        </a:p>
        <a:p>
          <a:pPr algn="l"/>
          <a:r>
            <a:rPr lang="es-EC" sz="900">
              <a:solidFill>
                <a:sysClr val="windowText" lastClr="000000"/>
              </a:solidFill>
            </a:rPr>
            <a:t>El índice de refracción da como resultado un pequeño ángulo crítico  (aproximadamente 42 °) en la interfaz vidrio / aire, por lo que la fibra recibe luz a través de la abertura. </a:t>
          </a:r>
        </a:p>
        <a:p>
          <a:r>
            <a:rPr lang="es-EC" sz="900">
              <a:solidFill>
                <a:sysClr val="windowText" lastClr="000000"/>
              </a:solidFill>
            </a:rPr>
            <a:t> lejos.</a:t>
          </a:r>
          <a:endParaRPr lang="es-EC" sz="900"/>
        </a:p>
      </dgm:t>
    </dgm:pt>
    <dgm:pt modelId="{1BA943C0-5384-46C3-8582-F3E67E1CA3AC}" type="parTrans" cxnId="{FE187B23-A397-43F5-AC89-E68424820D78}">
      <dgm:prSet/>
      <dgm:spPr/>
      <dgm:t>
        <a:bodyPr/>
        <a:lstStyle/>
        <a:p>
          <a:endParaRPr lang="es-EC"/>
        </a:p>
      </dgm:t>
    </dgm:pt>
    <dgm:pt modelId="{551C56B5-A8D4-4F9F-BB11-C33BF3E0132A}" type="sibTrans" cxnId="{FE187B23-A397-43F5-AC89-E68424820D78}">
      <dgm:prSet/>
      <dgm:spPr/>
      <dgm:t>
        <a:bodyPr/>
        <a:lstStyle/>
        <a:p>
          <a:endParaRPr lang="es-EC"/>
        </a:p>
      </dgm:t>
    </dgm:pt>
    <dgm:pt modelId="{563811E7-E7EA-45E4-B005-95C8E3086FDC}">
      <dgm:prSet phldrT="[Texto]"/>
      <dgm:spPr/>
      <dgm:t>
        <a:bodyPr/>
        <a:lstStyle/>
        <a:p>
          <a:r>
            <a:rPr lang="es-EC">
              <a:solidFill>
                <a:sysClr val="windowText" lastClr="000000"/>
              </a:solidFill>
            </a:rPr>
            <a:t>FIBRA DE ÍNDICE DE ESCALÓN MULTIMODO</a:t>
          </a:r>
        </a:p>
      </dgm:t>
    </dgm:pt>
    <dgm:pt modelId="{D13A9B7F-0B55-4928-8C5C-D468087E7BD8}" type="parTrans" cxnId="{6481484F-502A-4F4C-84E5-C3AFC3C921EB}">
      <dgm:prSet/>
      <dgm:spPr/>
      <dgm:t>
        <a:bodyPr/>
        <a:lstStyle/>
        <a:p>
          <a:endParaRPr lang="es-EC"/>
        </a:p>
      </dgm:t>
    </dgm:pt>
    <dgm:pt modelId="{9CEDAC19-F31C-449E-BAC5-D23D052E1586}" type="sibTrans" cxnId="{6481484F-502A-4F4C-84E5-C3AFC3C921EB}">
      <dgm:prSet/>
      <dgm:spPr/>
      <dgm:t>
        <a:bodyPr/>
        <a:lstStyle/>
        <a:p>
          <a:endParaRPr lang="es-EC"/>
        </a:p>
      </dgm:t>
    </dgm:pt>
    <dgm:pt modelId="{C03CD007-D249-426D-9413-153DCBDC8983}">
      <dgm:prSet phldrT="[Texto]"/>
      <dgm:spPr/>
      <dgm:t>
        <a:bodyPr/>
        <a:lstStyle/>
        <a:p>
          <a:r>
            <a:rPr lang="es-EC">
              <a:solidFill>
                <a:sysClr val="windowText" lastClr="000000"/>
              </a:solidFill>
            </a:rPr>
            <a:t>Similar a la configuración del modo simple, excepto que el núcleo central es mucho más grande. </a:t>
          </a:r>
        </a:p>
        <a:p>
          <a:r>
            <a:rPr lang="es-EC">
              <a:solidFill>
                <a:sysClr val="windowText" lastClr="000000"/>
              </a:solidFill>
            </a:rPr>
            <a:t> Este tipo de fibra tiene una gran abertura de luz a fibra, lo que permite que entre más luz  al cable.</a:t>
          </a:r>
        </a:p>
      </dgm:t>
    </dgm:pt>
    <dgm:pt modelId="{FB1275E3-23F0-4CFF-AB02-430CC1903F28}" type="parTrans" cxnId="{A6043DFF-BE66-48E7-8241-C54F63A6EF39}">
      <dgm:prSet/>
      <dgm:spPr/>
      <dgm:t>
        <a:bodyPr/>
        <a:lstStyle/>
        <a:p>
          <a:endParaRPr lang="es-EC"/>
        </a:p>
      </dgm:t>
    </dgm:pt>
    <dgm:pt modelId="{2E8EC8DC-2C85-4D56-9192-D9EB9085BE22}" type="sibTrans" cxnId="{A6043DFF-BE66-48E7-8241-C54F63A6EF39}">
      <dgm:prSet/>
      <dgm:spPr/>
      <dgm:t>
        <a:bodyPr/>
        <a:lstStyle/>
        <a:p>
          <a:endParaRPr lang="es-EC"/>
        </a:p>
      </dgm:t>
    </dgm:pt>
    <dgm:pt modelId="{18F9A8A0-0D9B-4A58-A61B-A42830B4D365}">
      <dgm:prSet phldrT="[Texto]"/>
      <dgm:spPr/>
      <dgm:t>
        <a:bodyPr/>
        <a:lstStyle/>
        <a:p>
          <a:r>
            <a:rPr lang="es-EC">
              <a:solidFill>
                <a:sysClr val="windowText" lastClr="000000"/>
              </a:solidFill>
            </a:rPr>
            <a:t>FIBRA DE ÍNDICE GRADUADO MULTIMODO</a:t>
          </a:r>
        </a:p>
      </dgm:t>
    </dgm:pt>
    <dgm:pt modelId="{42F647AE-5A94-4768-8E7D-7F4828B8C3B9}" type="parTrans" cxnId="{15BE7F52-0E2C-49E2-8D6E-8803325DFAFD}">
      <dgm:prSet/>
      <dgm:spPr/>
      <dgm:t>
        <a:bodyPr/>
        <a:lstStyle/>
        <a:p>
          <a:endParaRPr lang="es-EC"/>
        </a:p>
      </dgm:t>
    </dgm:pt>
    <dgm:pt modelId="{598E57E1-0C77-4D8B-94B5-142C4AEDB15A}" type="sibTrans" cxnId="{15BE7F52-0E2C-49E2-8D6E-8803325DFAFD}">
      <dgm:prSet/>
      <dgm:spPr/>
      <dgm:t>
        <a:bodyPr/>
        <a:lstStyle/>
        <a:p>
          <a:endParaRPr lang="es-EC"/>
        </a:p>
      </dgm:t>
    </dgm:pt>
    <dgm:pt modelId="{24DF3B04-740F-4529-AD6F-6C7640B4C2DA}">
      <dgm:prSet/>
      <dgm:spPr/>
      <dgm:t>
        <a:bodyPr/>
        <a:lstStyle/>
        <a:p>
          <a:pPr algn="l"/>
          <a:r>
            <a:rPr lang="es-EC">
              <a:solidFill>
                <a:sysClr val="windowText" lastClr="000000"/>
              </a:solidFill>
            </a:rPr>
            <a:t>Las fibras de índice graduado multimodo se caracterizan por un núcleo central con un índice de refracción no uniforme. Más alto en el centro, estrechándose hacia los bordes exteriores</a:t>
          </a:r>
        </a:p>
      </dgm:t>
    </dgm:pt>
    <dgm:pt modelId="{F796900E-2F5E-4247-A7E1-6ADA75CABF2D}" type="parTrans" cxnId="{1F096D05-782D-4681-AA45-551ADC3BE0AD}">
      <dgm:prSet/>
      <dgm:spPr/>
      <dgm:t>
        <a:bodyPr/>
        <a:lstStyle/>
        <a:p>
          <a:endParaRPr lang="es-EC"/>
        </a:p>
      </dgm:t>
    </dgm:pt>
    <dgm:pt modelId="{94258499-B46D-49F9-8455-CCC115373A72}" type="sibTrans" cxnId="{1F096D05-782D-4681-AA45-551ADC3BE0AD}">
      <dgm:prSet/>
      <dgm:spPr/>
      <dgm:t>
        <a:bodyPr/>
        <a:lstStyle/>
        <a:p>
          <a:endParaRPr lang="es-EC"/>
        </a:p>
      </dgm:t>
    </dgm:pt>
    <dgm:pt modelId="{067B3B4A-FEFF-4871-8318-F1357B0BE7B6}" type="pres">
      <dgm:prSet presAssocID="{BB0CED0A-BA63-46BF-84B2-FD39D1C64E55}" presName="Name0" presStyleCnt="0">
        <dgm:presLayoutVars>
          <dgm:dir/>
          <dgm:resizeHandles/>
        </dgm:presLayoutVars>
      </dgm:prSet>
      <dgm:spPr/>
    </dgm:pt>
    <dgm:pt modelId="{01B9DDAF-3583-4AC9-A429-690D645EF651}" type="pres">
      <dgm:prSet presAssocID="{25FDCC16-3C69-457D-8019-A251BDC23237}" presName="compNode" presStyleCnt="0"/>
      <dgm:spPr/>
    </dgm:pt>
    <dgm:pt modelId="{5A800554-3C6B-4A9E-930D-1C86AE250722}" type="pres">
      <dgm:prSet presAssocID="{25FDCC16-3C69-457D-8019-A251BDC23237}" presName="dummyConnPt" presStyleCnt="0"/>
      <dgm:spPr/>
    </dgm:pt>
    <dgm:pt modelId="{448943D9-94F9-4AB3-A4ED-3AAE919CCF75}" type="pres">
      <dgm:prSet presAssocID="{25FDCC16-3C69-457D-8019-A251BDC23237}" presName="node" presStyleLbl="node1" presStyleIdx="0" presStyleCnt="6" custScaleX="262718" custScaleY="148611" custLinFactX="-96954" custLinFactNeighborX="-100000" custLinFactNeighborY="17800">
        <dgm:presLayoutVars>
          <dgm:bulletEnabled val="1"/>
        </dgm:presLayoutVars>
      </dgm:prSet>
      <dgm:spPr/>
    </dgm:pt>
    <dgm:pt modelId="{F411552D-8EE9-4544-9AA9-B6339486110A}" type="pres">
      <dgm:prSet presAssocID="{8F70F7C4-8458-47BC-9016-8701ADC78C8B}" presName="sibTrans" presStyleLbl="bgSibTrans2D1" presStyleIdx="0" presStyleCnt="5"/>
      <dgm:spPr/>
    </dgm:pt>
    <dgm:pt modelId="{D149E978-3AB5-4AF5-8529-2B1907B41003}" type="pres">
      <dgm:prSet presAssocID="{9C78E12D-8A01-4625-9B95-481CDE6A7756}" presName="compNode" presStyleCnt="0"/>
      <dgm:spPr/>
    </dgm:pt>
    <dgm:pt modelId="{91FBCAFB-6390-4823-A3C8-5A0D7CEA83A5}" type="pres">
      <dgm:prSet presAssocID="{9C78E12D-8A01-4625-9B95-481CDE6A7756}" presName="dummyConnPt" presStyleCnt="0"/>
      <dgm:spPr/>
    </dgm:pt>
    <dgm:pt modelId="{0EC3B01F-C284-4E1A-BF87-D9C852CEA3DB}" type="pres">
      <dgm:prSet presAssocID="{9C78E12D-8A01-4625-9B95-481CDE6A7756}" presName="node" presStyleLbl="node1" presStyleIdx="1" presStyleCnt="6" custScaleX="411693" custScaleY="808554" custLinFactX="-81280" custLinFactNeighborX="-100000" custLinFactNeighborY="75533">
        <dgm:presLayoutVars>
          <dgm:bulletEnabled val="1"/>
        </dgm:presLayoutVars>
      </dgm:prSet>
      <dgm:spPr/>
    </dgm:pt>
    <dgm:pt modelId="{3A5B7139-8C95-4162-9C0E-D19FD6C0802F}" type="pres">
      <dgm:prSet presAssocID="{551C56B5-A8D4-4F9F-BB11-C33BF3E0132A}" presName="sibTrans" presStyleLbl="bgSibTrans2D1" presStyleIdx="1" presStyleCnt="5" custAng="20206854" custFlipVert="0" custScaleX="60759" custScaleY="200263" custLinFactY="575774" custLinFactNeighborX="26510" custLinFactNeighborY="600000"/>
      <dgm:spPr/>
    </dgm:pt>
    <dgm:pt modelId="{2258931E-C26A-4A02-9EFB-46F942A2E703}" type="pres">
      <dgm:prSet presAssocID="{563811E7-E7EA-45E4-B005-95C8E3086FDC}" presName="compNode" presStyleCnt="0"/>
      <dgm:spPr/>
    </dgm:pt>
    <dgm:pt modelId="{89F8EAD7-565E-46F1-8384-3D135F00E94B}" type="pres">
      <dgm:prSet presAssocID="{563811E7-E7EA-45E4-B005-95C8E3086FDC}" presName="dummyConnPt" presStyleCnt="0"/>
      <dgm:spPr/>
    </dgm:pt>
    <dgm:pt modelId="{55844958-58C2-4C21-A7F6-BBD9957BA53B}" type="pres">
      <dgm:prSet presAssocID="{563811E7-E7EA-45E4-B005-95C8E3086FDC}" presName="node" presStyleLbl="node1" presStyleIdx="2" presStyleCnt="6" custScaleX="195788" custScaleY="272893" custLinFactX="100000" custLinFactY="-92221" custLinFactNeighborX="126543" custLinFactNeighborY="-100000">
        <dgm:presLayoutVars>
          <dgm:bulletEnabled val="1"/>
        </dgm:presLayoutVars>
      </dgm:prSet>
      <dgm:spPr/>
    </dgm:pt>
    <dgm:pt modelId="{D346F574-8521-4616-A360-A551AB65C2CD}" type="pres">
      <dgm:prSet presAssocID="{9CEDAC19-F31C-449E-BAC5-D23D052E1586}" presName="sibTrans" presStyleLbl="bgSibTrans2D1" presStyleIdx="2" presStyleCnt="5" custAng="21143074"/>
      <dgm:spPr/>
    </dgm:pt>
    <dgm:pt modelId="{DC67D4B3-41DC-40BE-BA24-B051690BF55B}" type="pres">
      <dgm:prSet presAssocID="{C03CD007-D249-426D-9413-153DCBDC8983}" presName="compNode" presStyleCnt="0"/>
      <dgm:spPr/>
    </dgm:pt>
    <dgm:pt modelId="{6097E6FE-5115-4F09-9C53-58C86318480B}" type="pres">
      <dgm:prSet presAssocID="{C03CD007-D249-426D-9413-153DCBDC8983}" presName="dummyConnPt" presStyleCnt="0"/>
      <dgm:spPr/>
    </dgm:pt>
    <dgm:pt modelId="{5D719A1B-0612-4EFD-A62D-BADE518CDD05}" type="pres">
      <dgm:prSet presAssocID="{C03CD007-D249-426D-9413-153DCBDC8983}" presName="node" presStyleLbl="node1" presStyleIdx="3" presStyleCnt="6" custScaleX="306925" custScaleY="534386" custLinFactX="-46486" custLinFactY="-451574" custLinFactNeighborX="-100000" custLinFactNeighborY="-500000">
        <dgm:presLayoutVars>
          <dgm:bulletEnabled val="1"/>
        </dgm:presLayoutVars>
      </dgm:prSet>
      <dgm:spPr/>
    </dgm:pt>
    <dgm:pt modelId="{BFD7B604-ECEC-4E26-8D71-0094422DD281}" type="pres">
      <dgm:prSet presAssocID="{2E8EC8DC-2C85-4D56-9192-D9EB9085BE22}" presName="sibTrans" presStyleLbl="bgSibTrans2D1" presStyleIdx="3" presStyleCnt="5" custAng="115558"/>
      <dgm:spPr/>
    </dgm:pt>
    <dgm:pt modelId="{150AE435-8678-4D63-91DC-B06C46018110}" type="pres">
      <dgm:prSet presAssocID="{18F9A8A0-0D9B-4A58-A61B-A42830B4D365}" presName="compNode" presStyleCnt="0"/>
      <dgm:spPr/>
    </dgm:pt>
    <dgm:pt modelId="{3F102668-E09D-448E-80C9-D9934805C69D}" type="pres">
      <dgm:prSet presAssocID="{18F9A8A0-0D9B-4A58-A61B-A42830B4D365}" presName="dummyConnPt" presStyleCnt="0"/>
      <dgm:spPr/>
    </dgm:pt>
    <dgm:pt modelId="{C0269899-841F-40F4-A364-EE6819400B0F}" type="pres">
      <dgm:prSet presAssocID="{18F9A8A0-0D9B-4A58-A61B-A42830B4D365}" presName="node" presStyleLbl="node1" presStyleIdx="4" presStyleCnt="6" custScaleX="174348" custScaleY="204403" custLinFactX="107721" custLinFactY="-200000" custLinFactNeighborX="200000" custLinFactNeighborY="-259276">
        <dgm:presLayoutVars>
          <dgm:bulletEnabled val="1"/>
        </dgm:presLayoutVars>
      </dgm:prSet>
      <dgm:spPr/>
    </dgm:pt>
    <dgm:pt modelId="{6117E0D9-5923-4920-AD84-7036AE143D7F}" type="pres">
      <dgm:prSet presAssocID="{598E57E1-0C77-4D8B-94B5-142C4AEDB15A}" presName="sibTrans" presStyleLbl="bgSibTrans2D1" presStyleIdx="4" presStyleCnt="5" custAng="21439521"/>
      <dgm:spPr/>
    </dgm:pt>
    <dgm:pt modelId="{07512901-DA22-4530-8A3B-9E964914B1CD}" type="pres">
      <dgm:prSet presAssocID="{24DF3B04-740F-4529-AD6F-6C7640B4C2DA}" presName="compNode" presStyleCnt="0"/>
      <dgm:spPr/>
    </dgm:pt>
    <dgm:pt modelId="{6BB94DDB-72FC-4771-8AF5-F89E72BB3E99}" type="pres">
      <dgm:prSet presAssocID="{24DF3B04-740F-4529-AD6F-6C7640B4C2DA}" presName="dummyConnPt" presStyleCnt="0"/>
      <dgm:spPr/>
    </dgm:pt>
    <dgm:pt modelId="{CCA17C07-7FD9-4583-A02B-9073F60B58C9}" type="pres">
      <dgm:prSet presAssocID="{24DF3B04-740F-4529-AD6F-6C7640B4C2DA}" presName="node" presStyleLbl="node1" presStyleIdx="5" presStyleCnt="6" custScaleX="385480" custScaleY="557036" custLinFactX="100000" custLinFactY="300000" custLinFactNeighborX="189140" custLinFactNeighborY="303294">
        <dgm:presLayoutVars>
          <dgm:bulletEnabled val="1"/>
        </dgm:presLayoutVars>
      </dgm:prSet>
      <dgm:spPr/>
    </dgm:pt>
  </dgm:ptLst>
  <dgm:cxnLst>
    <dgm:cxn modelId="{1F096D05-782D-4681-AA45-551ADC3BE0AD}" srcId="{BB0CED0A-BA63-46BF-84B2-FD39D1C64E55}" destId="{24DF3B04-740F-4529-AD6F-6C7640B4C2DA}" srcOrd="5" destOrd="0" parTransId="{F796900E-2F5E-4247-A7E1-6ADA75CABF2D}" sibTransId="{94258499-B46D-49F9-8455-CCC115373A72}"/>
    <dgm:cxn modelId="{FE187B23-A397-43F5-AC89-E68424820D78}" srcId="{BB0CED0A-BA63-46BF-84B2-FD39D1C64E55}" destId="{9C78E12D-8A01-4625-9B95-481CDE6A7756}" srcOrd="1" destOrd="0" parTransId="{1BA943C0-5384-46C3-8582-F3E67E1CA3AC}" sibTransId="{551C56B5-A8D4-4F9F-BB11-C33BF3E0132A}"/>
    <dgm:cxn modelId="{22C4CE25-E909-4D64-A358-C996CB8DB895}" type="presOf" srcId="{598E57E1-0C77-4D8B-94B5-142C4AEDB15A}" destId="{6117E0D9-5923-4920-AD84-7036AE143D7F}" srcOrd="0" destOrd="0" presId="urn:microsoft.com/office/officeart/2005/8/layout/bProcess4"/>
    <dgm:cxn modelId="{666D0741-4658-4084-AD3D-FEA58EAF9F83}" type="presOf" srcId="{2E8EC8DC-2C85-4D56-9192-D9EB9085BE22}" destId="{BFD7B604-ECEC-4E26-8D71-0094422DD281}" srcOrd="0" destOrd="0" presId="urn:microsoft.com/office/officeart/2005/8/layout/bProcess4"/>
    <dgm:cxn modelId="{6481484F-502A-4F4C-84E5-C3AFC3C921EB}" srcId="{BB0CED0A-BA63-46BF-84B2-FD39D1C64E55}" destId="{563811E7-E7EA-45E4-B005-95C8E3086FDC}" srcOrd="2" destOrd="0" parTransId="{D13A9B7F-0B55-4928-8C5C-D468087E7BD8}" sibTransId="{9CEDAC19-F31C-449E-BAC5-D23D052E1586}"/>
    <dgm:cxn modelId="{9013814F-4B55-4CD8-AB83-27EE4A097CAB}" type="presOf" srcId="{9CEDAC19-F31C-449E-BAC5-D23D052E1586}" destId="{D346F574-8521-4616-A360-A551AB65C2CD}" srcOrd="0" destOrd="0" presId="urn:microsoft.com/office/officeart/2005/8/layout/bProcess4"/>
    <dgm:cxn modelId="{97C91B70-40CF-471B-9674-003D196DE05B}" type="presOf" srcId="{551C56B5-A8D4-4F9F-BB11-C33BF3E0132A}" destId="{3A5B7139-8C95-4162-9C0E-D19FD6C0802F}" srcOrd="0" destOrd="0" presId="urn:microsoft.com/office/officeart/2005/8/layout/bProcess4"/>
    <dgm:cxn modelId="{0A460E71-3C89-4B01-8A2C-70E63450C72C}" type="presOf" srcId="{BB0CED0A-BA63-46BF-84B2-FD39D1C64E55}" destId="{067B3B4A-FEFF-4871-8318-F1357B0BE7B6}" srcOrd="0" destOrd="0" presId="urn:microsoft.com/office/officeart/2005/8/layout/bProcess4"/>
    <dgm:cxn modelId="{15BE7F52-0E2C-49E2-8D6E-8803325DFAFD}" srcId="{BB0CED0A-BA63-46BF-84B2-FD39D1C64E55}" destId="{18F9A8A0-0D9B-4A58-A61B-A42830B4D365}" srcOrd="4" destOrd="0" parTransId="{42F647AE-5A94-4768-8E7D-7F4828B8C3B9}" sibTransId="{598E57E1-0C77-4D8B-94B5-142C4AEDB15A}"/>
    <dgm:cxn modelId="{E889317B-B7B3-41AC-BB1C-F7C94E7A8953}" type="presOf" srcId="{24DF3B04-740F-4529-AD6F-6C7640B4C2DA}" destId="{CCA17C07-7FD9-4583-A02B-9073F60B58C9}" srcOrd="0" destOrd="0" presId="urn:microsoft.com/office/officeart/2005/8/layout/bProcess4"/>
    <dgm:cxn modelId="{F9297492-C1FC-41FB-B6D4-7EE6B4177D6C}" type="presOf" srcId="{25FDCC16-3C69-457D-8019-A251BDC23237}" destId="{448943D9-94F9-4AB3-A4ED-3AAE919CCF75}" srcOrd="0" destOrd="0" presId="urn:microsoft.com/office/officeart/2005/8/layout/bProcess4"/>
    <dgm:cxn modelId="{CACBAAAA-97DA-4ECA-AEC8-4529450360DD}" type="presOf" srcId="{C03CD007-D249-426D-9413-153DCBDC8983}" destId="{5D719A1B-0612-4EFD-A62D-BADE518CDD05}" srcOrd="0" destOrd="0" presId="urn:microsoft.com/office/officeart/2005/8/layout/bProcess4"/>
    <dgm:cxn modelId="{1B06B2B2-03AB-40D1-9179-B47BD07AE186}" type="presOf" srcId="{9C78E12D-8A01-4625-9B95-481CDE6A7756}" destId="{0EC3B01F-C284-4E1A-BF87-D9C852CEA3DB}" srcOrd="0" destOrd="0" presId="urn:microsoft.com/office/officeart/2005/8/layout/bProcess4"/>
    <dgm:cxn modelId="{D52207CA-91D0-4CD5-8842-80437160B663}" type="presOf" srcId="{18F9A8A0-0D9B-4A58-A61B-A42830B4D365}" destId="{C0269899-841F-40F4-A364-EE6819400B0F}" srcOrd="0" destOrd="0" presId="urn:microsoft.com/office/officeart/2005/8/layout/bProcess4"/>
    <dgm:cxn modelId="{C84A20D6-6284-4FE5-8DC2-EA2CC5C17361}" type="presOf" srcId="{563811E7-E7EA-45E4-B005-95C8E3086FDC}" destId="{55844958-58C2-4C21-A7F6-BBD9957BA53B}" srcOrd="0" destOrd="0" presId="urn:microsoft.com/office/officeart/2005/8/layout/bProcess4"/>
    <dgm:cxn modelId="{B173EFE3-E5E0-4195-96C1-A084BFF0A6BC}" srcId="{BB0CED0A-BA63-46BF-84B2-FD39D1C64E55}" destId="{25FDCC16-3C69-457D-8019-A251BDC23237}" srcOrd="0" destOrd="0" parTransId="{BE62F912-300F-46A7-8E06-16B59A203B05}" sibTransId="{8F70F7C4-8458-47BC-9016-8701ADC78C8B}"/>
    <dgm:cxn modelId="{361341E6-5159-4DB8-9114-AB26F09C9AEE}" type="presOf" srcId="{8F70F7C4-8458-47BC-9016-8701ADC78C8B}" destId="{F411552D-8EE9-4544-9AA9-B6339486110A}" srcOrd="0" destOrd="0" presId="urn:microsoft.com/office/officeart/2005/8/layout/bProcess4"/>
    <dgm:cxn modelId="{A6043DFF-BE66-48E7-8241-C54F63A6EF39}" srcId="{BB0CED0A-BA63-46BF-84B2-FD39D1C64E55}" destId="{C03CD007-D249-426D-9413-153DCBDC8983}" srcOrd="3" destOrd="0" parTransId="{FB1275E3-23F0-4CFF-AB02-430CC1903F28}" sibTransId="{2E8EC8DC-2C85-4D56-9192-D9EB9085BE22}"/>
    <dgm:cxn modelId="{520E0609-28C1-4131-B4E5-F397DA725822}" type="presParOf" srcId="{067B3B4A-FEFF-4871-8318-F1357B0BE7B6}" destId="{01B9DDAF-3583-4AC9-A429-690D645EF651}" srcOrd="0" destOrd="0" presId="urn:microsoft.com/office/officeart/2005/8/layout/bProcess4"/>
    <dgm:cxn modelId="{936CD047-39E8-48F8-B834-870C2C9B50CA}" type="presParOf" srcId="{01B9DDAF-3583-4AC9-A429-690D645EF651}" destId="{5A800554-3C6B-4A9E-930D-1C86AE250722}" srcOrd="0" destOrd="0" presId="urn:microsoft.com/office/officeart/2005/8/layout/bProcess4"/>
    <dgm:cxn modelId="{96B7CF15-1B30-40F1-A4D5-33AE9D86CCEB}" type="presParOf" srcId="{01B9DDAF-3583-4AC9-A429-690D645EF651}" destId="{448943D9-94F9-4AB3-A4ED-3AAE919CCF75}" srcOrd="1" destOrd="0" presId="urn:microsoft.com/office/officeart/2005/8/layout/bProcess4"/>
    <dgm:cxn modelId="{4D2C5371-C64B-4F73-8B05-5B359C0742E3}" type="presParOf" srcId="{067B3B4A-FEFF-4871-8318-F1357B0BE7B6}" destId="{F411552D-8EE9-4544-9AA9-B6339486110A}" srcOrd="1" destOrd="0" presId="urn:microsoft.com/office/officeart/2005/8/layout/bProcess4"/>
    <dgm:cxn modelId="{06DBDAC4-F934-450E-84A4-1B9EE162E032}" type="presParOf" srcId="{067B3B4A-FEFF-4871-8318-F1357B0BE7B6}" destId="{D149E978-3AB5-4AF5-8529-2B1907B41003}" srcOrd="2" destOrd="0" presId="urn:microsoft.com/office/officeart/2005/8/layout/bProcess4"/>
    <dgm:cxn modelId="{DEDF8E2E-32E0-49AB-8E5F-3D9D2B62379E}" type="presParOf" srcId="{D149E978-3AB5-4AF5-8529-2B1907B41003}" destId="{91FBCAFB-6390-4823-A3C8-5A0D7CEA83A5}" srcOrd="0" destOrd="0" presId="urn:microsoft.com/office/officeart/2005/8/layout/bProcess4"/>
    <dgm:cxn modelId="{F0E9E719-21BA-4DFF-958B-942E99562C88}" type="presParOf" srcId="{D149E978-3AB5-4AF5-8529-2B1907B41003}" destId="{0EC3B01F-C284-4E1A-BF87-D9C852CEA3DB}" srcOrd="1" destOrd="0" presId="urn:microsoft.com/office/officeart/2005/8/layout/bProcess4"/>
    <dgm:cxn modelId="{6884F472-BC32-49E8-B378-46F6C70AEB1C}" type="presParOf" srcId="{067B3B4A-FEFF-4871-8318-F1357B0BE7B6}" destId="{3A5B7139-8C95-4162-9C0E-D19FD6C0802F}" srcOrd="3" destOrd="0" presId="urn:microsoft.com/office/officeart/2005/8/layout/bProcess4"/>
    <dgm:cxn modelId="{1FC3D663-DB23-4D3A-849E-A4D45858729B}" type="presParOf" srcId="{067B3B4A-FEFF-4871-8318-F1357B0BE7B6}" destId="{2258931E-C26A-4A02-9EFB-46F942A2E703}" srcOrd="4" destOrd="0" presId="urn:microsoft.com/office/officeart/2005/8/layout/bProcess4"/>
    <dgm:cxn modelId="{11D9BDE3-815E-4B64-85C6-4DED3F1F56FC}" type="presParOf" srcId="{2258931E-C26A-4A02-9EFB-46F942A2E703}" destId="{89F8EAD7-565E-46F1-8384-3D135F00E94B}" srcOrd="0" destOrd="0" presId="urn:microsoft.com/office/officeart/2005/8/layout/bProcess4"/>
    <dgm:cxn modelId="{9B3539E8-6996-430E-8D6C-0023ED1FDCF3}" type="presParOf" srcId="{2258931E-C26A-4A02-9EFB-46F942A2E703}" destId="{55844958-58C2-4C21-A7F6-BBD9957BA53B}" srcOrd="1" destOrd="0" presId="urn:microsoft.com/office/officeart/2005/8/layout/bProcess4"/>
    <dgm:cxn modelId="{CA613C53-E887-4044-BE15-EC4354BEC80D}" type="presParOf" srcId="{067B3B4A-FEFF-4871-8318-F1357B0BE7B6}" destId="{D346F574-8521-4616-A360-A551AB65C2CD}" srcOrd="5" destOrd="0" presId="urn:microsoft.com/office/officeart/2005/8/layout/bProcess4"/>
    <dgm:cxn modelId="{997D8CD1-4A85-42CF-80D6-C18A5C07D190}" type="presParOf" srcId="{067B3B4A-FEFF-4871-8318-F1357B0BE7B6}" destId="{DC67D4B3-41DC-40BE-BA24-B051690BF55B}" srcOrd="6" destOrd="0" presId="urn:microsoft.com/office/officeart/2005/8/layout/bProcess4"/>
    <dgm:cxn modelId="{F13FEB48-97E7-4F29-9D91-E95300CB818D}" type="presParOf" srcId="{DC67D4B3-41DC-40BE-BA24-B051690BF55B}" destId="{6097E6FE-5115-4F09-9C53-58C86318480B}" srcOrd="0" destOrd="0" presId="urn:microsoft.com/office/officeart/2005/8/layout/bProcess4"/>
    <dgm:cxn modelId="{BD4A55F3-A2FF-401C-81FF-452BCE158297}" type="presParOf" srcId="{DC67D4B3-41DC-40BE-BA24-B051690BF55B}" destId="{5D719A1B-0612-4EFD-A62D-BADE518CDD05}" srcOrd="1" destOrd="0" presId="urn:microsoft.com/office/officeart/2005/8/layout/bProcess4"/>
    <dgm:cxn modelId="{566D8283-EEAF-4A20-8B19-35C65929F82F}" type="presParOf" srcId="{067B3B4A-FEFF-4871-8318-F1357B0BE7B6}" destId="{BFD7B604-ECEC-4E26-8D71-0094422DD281}" srcOrd="7" destOrd="0" presId="urn:microsoft.com/office/officeart/2005/8/layout/bProcess4"/>
    <dgm:cxn modelId="{ECE43E5E-DA21-445E-8E31-AE46D40222D9}" type="presParOf" srcId="{067B3B4A-FEFF-4871-8318-F1357B0BE7B6}" destId="{150AE435-8678-4D63-91DC-B06C46018110}" srcOrd="8" destOrd="0" presId="urn:microsoft.com/office/officeart/2005/8/layout/bProcess4"/>
    <dgm:cxn modelId="{E111AB9B-2B63-424D-8A71-8CABF6D1E490}" type="presParOf" srcId="{150AE435-8678-4D63-91DC-B06C46018110}" destId="{3F102668-E09D-448E-80C9-D9934805C69D}" srcOrd="0" destOrd="0" presId="urn:microsoft.com/office/officeart/2005/8/layout/bProcess4"/>
    <dgm:cxn modelId="{2FB0349D-CCCE-4912-8483-5FFACC479DE3}" type="presParOf" srcId="{150AE435-8678-4D63-91DC-B06C46018110}" destId="{C0269899-841F-40F4-A364-EE6819400B0F}" srcOrd="1" destOrd="0" presId="urn:microsoft.com/office/officeart/2005/8/layout/bProcess4"/>
    <dgm:cxn modelId="{1756BDB7-2959-4609-863B-CA7A21F83AE9}" type="presParOf" srcId="{067B3B4A-FEFF-4871-8318-F1357B0BE7B6}" destId="{6117E0D9-5923-4920-AD84-7036AE143D7F}" srcOrd="9" destOrd="0" presId="urn:microsoft.com/office/officeart/2005/8/layout/bProcess4"/>
    <dgm:cxn modelId="{C61E7319-4235-4F3C-B600-DF1833C42C53}" type="presParOf" srcId="{067B3B4A-FEFF-4871-8318-F1357B0BE7B6}" destId="{07512901-DA22-4530-8A3B-9E964914B1CD}" srcOrd="10" destOrd="0" presId="urn:microsoft.com/office/officeart/2005/8/layout/bProcess4"/>
    <dgm:cxn modelId="{DBBB30F1-C1B0-465F-9D23-86A45D88C876}" type="presParOf" srcId="{07512901-DA22-4530-8A3B-9E964914B1CD}" destId="{6BB94DDB-72FC-4771-8AF5-F89E72BB3E99}" srcOrd="0" destOrd="0" presId="urn:microsoft.com/office/officeart/2005/8/layout/bProcess4"/>
    <dgm:cxn modelId="{1CD33B7E-06CC-48B9-9453-EF4B21C84978}" type="presParOf" srcId="{07512901-DA22-4530-8A3B-9E964914B1CD}" destId="{CCA17C07-7FD9-4583-A02B-9073F60B58C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5DFAE8-7875-44BB-9F74-E8F9BCCBFA9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EC"/>
        </a:p>
      </dgm:t>
    </dgm:pt>
    <dgm:pt modelId="{62C4B389-B53E-476F-A4E7-7E4100DAE139}">
      <dgm:prSet phldrT="[Texto]"/>
      <dgm:spPr/>
      <dgm:t>
        <a:bodyPr/>
        <a:lstStyle/>
        <a:p>
          <a:pPr algn="ctr"/>
          <a:r>
            <a:rPr lang="es-EC" dirty="0">
              <a:solidFill>
                <a:sysClr val="windowText" lastClr="000000"/>
              </a:solidFill>
            </a:rPr>
            <a:t>Fibras Monomodo Rec. G.652.</a:t>
          </a:r>
        </a:p>
      </dgm:t>
    </dgm:pt>
    <dgm:pt modelId="{306741D5-9BC1-4B1B-A541-EFD164C0F66B}" type="parTrans" cxnId="{0064AC28-0F13-479B-8994-FAEE0C239EDA}">
      <dgm:prSet/>
      <dgm:spPr/>
      <dgm:t>
        <a:bodyPr/>
        <a:lstStyle/>
        <a:p>
          <a:pPr algn="ctr"/>
          <a:endParaRPr lang="es-EC"/>
        </a:p>
      </dgm:t>
    </dgm:pt>
    <dgm:pt modelId="{BC612887-1D83-46E8-88F7-9BCC27C7EDE7}" type="sibTrans" cxnId="{0064AC28-0F13-479B-8994-FAEE0C239EDA}">
      <dgm:prSet/>
      <dgm:spPr/>
      <dgm:t>
        <a:bodyPr/>
        <a:lstStyle/>
        <a:p>
          <a:pPr algn="ctr"/>
          <a:endParaRPr lang="es-EC"/>
        </a:p>
      </dgm:t>
    </dgm:pt>
    <dgm:pt modelId="{D6E32485-90E4-4AC5-B26A-0819420FB6D2}">
      <dgm:prSet/>
      <dgm:spPr/>
      <dgm:t>
        <a:bodyPr/>
        <a:lstStyle/>
        <a:p>
          <a:pPr algn="ctr"/>
          <a:r>
            <a:rPr lang="es-EC">
              <a:solidFill>
                <a:sysClr val="windowText" lastClr="000000"/>
              </a:solidFill>
            </a:rPr>
            <a:t>Fibras Multimodo Rec. G.651</a:t>
          </a:r>
        </a:p>
        <a:p>
          <a:pPr algn="ctr"/>
          <a:endParaRPr lang="es-EC">
            <a:solidFill>
              <a:sysClr val="windowText" lastClr="000000"/>
            </a:solidFill>
          </a:endParaRPr>
        </a:p>
      </dgm:t>
    </dgm:pt>
    <dgm:pt modelId="{AE833D39-61FD-427E-8D0B-3166802A1C87}" type="parTrans" cxnId="{F2F77D50-AF86-4C3E-855C-2540B9F7C060}">
      <dgm:prSet/>
      <dgm:spPr/>
      <dgm:t>
        <a:bodyPr/>
        <a:lstStyle/>
        <a:p>
          <a:pPr algn="ctr"/>
          <a:endParaRPr lang="es-EC"/>
        </a:p>
      </dgm:t>
    </dgm:pt>
    <dgm:pt modelId="{1A39D8AF-0492-4CB7-A442-119E3EEA097D}" type="sibTrans" cxnId="{F2F77D50-AF86-4C3E-855C-2540B9F7C060}">
      <dgm:prSet/>
      <dgm:spPr/>
      <dgm:t>
        <a:bodyPr/>
        <a:lstStyle/>
        <a:p>
          <a:pPr algn="ctr"/>
          <a:endParaRPr lang="es-EC"/>
        </a:p>
      </dgm:t>
    </dgm:pt>
    <dgm:pt modelId="{E4101069-899F-477A-9E38-399496A3ED35}" type="pres">
      <dgm:prSet presAssocID="{245DFAE8-7875-44BB-9F74-E8F9BCCBFA90}" presName="cycle" presStyleCnt="0">
        <dgm:presLayoutVars>
          <dgm:dir/>
          <dgm:resizeHandles val="exact"/>
        </dgm:presLayoutVars>
      </dgm:prSet>
      <dgm:spPr/>
    </dgm:pt>
    <dgm:pt modelId="{843DC9A5-C660-400D-BF3F-C9499FC9C0F2}" type="pres">
      <dgm:prSet presAssocID="{D6E32485-90E4-4AC5-B26A-0819420FB6D2}" presName="node" presStyleLbl="node1" presStyleIdx="0" presStyleCnt="2">
        <dgm:presLayoutVars>
          <dgm:bulletEnabled val="1"/>
        </dgm:presLayoutVars>
      </dgm:prSet>
      <dgm:spPr/>
    </dgm:pt>
    <dgm:pt modelId="{29D70C74-461F-4702-A8F6-7679E4BE3A72}" type="pres">
      <dgm:prSet presAssocID="{1A39D8AF-0492-4CB7-A442-119E3EEA097D}" presName="sibTrans" presStyleLbl="sibTrans2D1" presStyleIdx="0" presStyleCnt="2"/>
      <dgm:spPr/>
    </dgm:pt>
    <dgm:pt modelId="{162A6693-E710-465C-9013-E7468BB7C465}" type="pres">
      <dgm:prSet presAssocID="{1A39D8AF-0492-4CB7-A442-119E3EEA097D}" presName="connectorText" presStyleLbl="sibTrans2D1" presStyleIdx="0" presStyleCnt="2"/>
      <dgm:spPr/>
    </dgm:pt>
    <dgm:pt modelId="{8258EF0E-F943-46FA-8FBA-963493F818AE}" type="pres">
      <dgm:prSet presAssocID="{62C4B389-B53E-476F-A4E7-7E4100DAE139}" presName="node" presStyleLbl="node1" presStyleIdx="1" presStyleCnt="2">
        <dgm:presLayoutVars>
          <dgm:bulletEnabled val="1"/>
        </dgm:presLayoutVars>
      </dgm:prSet>
      <dgm:spPr/>
    </dgm:pt>
    <dgm:pt modelId="{24751A01-D0E6-4F1A-8D68-21F5EFB3CC8E}" type="pres">
      <dgm:prSet presAssocID="{BC612887-1D83-46E8-88F7-9BCC27C7EDE7}" presName="sibTrans" presStyleLbl="sibTrans2D1" presStyleIdx="1" presStyleCnt="2"/>
      <dgm:spPr/>
    </dgm:pt>
    <dgm:pt modelId="{3FD449E6-3830-493E-84D6-A08DA9105055}" type="pres">
      <dgm:prSet presAssocID="{BC612887-1D83-46E8-88F7-9BCC27C7EDE7}" presName="connectorText" presStyleLbl="sibTrans2D1" presStyleIdx="1" presStyleCnt="2"/>
      <dgm:spPr/>
    </dgm:pt>
  </dgm:ptLst>
  <dgm:cxnLst>
    <dgm:cxn modelId="{516C4009-A39D-4E2F-A9AE-0B668E9DED5F}" type="presOf" srcId="{1A39D8AF-0492-4CB7-A442-119E3EEA097D}" destId="{29D70C74-461F-4702-A8F6-7679E4BE3A72}" srcOrd="0" destOrd="0" presId="urn:microsoft.com/office/officeart/2005/8/layout/cycle2"/>
    <dgm:cxn modelId="{0064AC28-0F13-479B-8994-FAEE0C239EDA}" srcId="{245DFAE8-7875-44BB-9F74-E8F9BCCBFA90}" destId="{62C4B389-B53E-476F-A4E7-7E4100DAE139}" srcOrd="1" destOrd="0" parTransId="{306741D5-9BC1-4B1B-A541-EFD164C0F66B}" sibTransId="{BC612887-1D83-46E8-88F7-9BCC27C7EDE7}"/>
    <dgm:cxn modelId="{CDF01632-DE81-4AC4-8B82-8B14C716264A}" type="presOf" srcId="{62C4B389-B53E-476F-A4E7-7E4100DAE139}" destId="{8258EF0E-F943-46FA-8FBA-963493F818AE}" srcOrd="0" destOrd="0" presId="urn:microsoft.com/office/officeart/2005/8/layout/cycle2"/>
    <dgm:cxn modelId="{D4EE5E49-D1B9-425A-9D9C-E814518D944A}" type="presOf" srcId="{1A39D8AF-0492-4CB7-A442-119E3EEA097D}" destId="{162A6693-E710-465C-9013-E7468BB7C465}" srcOrd="1" destOrd="0" presId="urn:microsoft.com/office/officeart/2005/8/layout/cycle2"/>
    <dgm:cxn modelId="{F2F77D50-AF86-4C3E-855C-2540B9F7C060}" srcId="{245DFAE8-7875-44BB-9F74-E8F9BCCBFA90}" destId="{D6E32485-90E4-4AC5-B26A-0819420FB6D2}" srcOrd="0" destOrd="0" parTransId="{AE833D39-61FD-427E-8D0B-3166802A1C87}" sibTransId="{1A39D8AF-0492-4CB7-A442-119E3EEA097D}"/>
    <dgm:cxn modelId="{E091DC9F-D3F4-45E3-BABC-E47A0D1584DC}" type="presOf" srcId="{D6E32485-90E4-4AC5-B26A-0819420FB6D2}" destId="{843DC9A5-C660-400D-BF3F-C9499FC9C0F2}" srcOrd="0" destOrd="0" presId="urn:microsoft.com/office/officeart/2005/8/layout/cycle2"/>
    <dgm:cxn modelId="{9B41FDBA-31C5-4769-A76E-76B1EA2AFE45}" type="presOf" srcId="{BC612887-1D83-46E8-88F7-9BCC27C7EDE7}" destId="{3FD449E6-3830-493E-84D6-A08DA9105055}" srcOrd="1" destOrd="0" presId="urn:microsoft.com/office/officeart/2005/8/layout/cycle2"/>
    <dgm:cxn modelId="{C2F08CC7-9CBC-4BAE-A896-D5054C0EF35C}" type="presOf" srcId="{BC612887-1D83-46E8-88F7-9BCC27C7EDE7}" destId="{24751A01-D0E6-4F1A-8D68-21F5EFB3CC8E}" srcOrd="0" destOrd="0" presId="urn:microsoft.com/office/officeart/2005/8/layout/cycle2"/>
    <dgm:cxn modelId="{02F1DBCE-3929-4797-BDAC-22A36F1C3946}" type="presOf" srcId="{245DFAE8-7875-44BB-9F74-E8F9BCCBFA90}" destId="{E4101069-899F-477A-9E38-399496A3ED35}" srcOrd="0" destOrd="0" presId="urn:microsoft.com/office/officeart/2005/8/layout/cycle2"/>
    <dgm:cxn modelId="{6AA56737-85A3-48AD-8EFF-BB6E31C7E580}" type="presParOf" srcId="{E4101069-899F-477A-9E38-399496A3ED35}" destId="{843DC9A5-C660-400D-BF3F-C9499FC9C0F2}" srcOrd="0" destOrd="0" presId="urn:microsoft.com/office/officeart/2005/8/layout/cycle2"/>
    <dgm:cxn modelId="{D0D5D938-7A53-4899-9B7B-A206FE9C583B}" type="presParOf" srcId="{E4101069-899F-477A-9E38-399496A3ED35}" destId="{29D70C74-461F-4702-A8F6-7679E4BE3A72}" srcOrd="1" destOrd="0" presId="urn:microsoft.com/office/officeart/2005/8/layout/cycle2"/>
    <dgm:cxn modelId="{B20808F8-6775-4589-BB81-9EE7EB6A377D}" type="presParOf" srcId="{29D70C74-461F-4702-A8F6-7679E4BE3A72}" destId="{162A6693-E710-465C-9013-E7468BB7C465}" srcOrd="0" destOrd="0" presId="urn:microsoft.com/office/officeart/2005/8/layout/cycle2"/>
    <dgm:cxn modelId="{E42810A5-776D-4AC5-B0BB-7E3378879F9D}" type="presParOf" srcId="{E4101069-899F-477A-9E38-399496A3ED35}" destId="{8258EF0E-F943-46FA-8FBA-963493F818AE}" srcOrd="2" destOrd="0" presId="urn:microsoft.com/office/officeart/2005/8/layout/cycle2"/>
    <dgm:cxn modelId="{9AAB687D-EBD1-4DD6-9218-7964371C8F6E}" type="presParOf" srcId="{E4101069-899F-477A-9E38-399496A3ED35}" destId="{24751A01-D0E6-4F1A-8D68-21F5EFB3CC8E}" srcOrd="3" destOrd="0" presId="urn:microsoft.com/office/officeart/2005/8/layout/cycle2"/>
    <dgm:cxn modelId="{8B6CCD5D-F34A-4382-BA8A-4EC5013B2F0E}" type="presParOf" srcId="{24751A01-D0E6-4F1A-8D68-21F5EFB3CC8E}" destId="{3FD449E6-3830-493E-84D6-A08DA910505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C84134-FD7B-42E3-A09C-F3F60FDE6CFB}"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s-EC"/>
        </a:p>
      </dgm:t>
    </dgm:pt>
    <dgm:pt modelId="{E61D5BCC-9F63-4E74-BEF5-9918A646CF08}">
      <dgm:prSet phldrT="[Texto]"/>
      <dgm:spPr/>
      <dgm:t>
        <a:bodyPr/>
        <a:lstStyle/>
        <a:p>
          <a:r>
            <a:rPr lang="es-EC"/>
            <a:t>Tubo suelto:Fibras Monomodo Rec. G.652.Cada fibra está envuelta en un tubo protector</a:t>
          </a:r>
        </a:p>
      </dgm:t>
    </dgm:pt>
    <dgm:pt modelId="{4EF45FBC-F479-481B-A1D5-27DC403BAB99}" type="parTrans" cxnId="{2A2695C5-04D9-4E64-81C9-98BEADC3593B}">
      <dgm:prSet/>
      <dgm:spPr/>
      <dgm:t>
        <a:bodyPr/>
        <a:lstStyle/>
        <a:p>
          <a:endParaRPr lang="es-EC"/>
        </a:p>
      </dgm:t>
    </dgm:pt>
    <dgm:pt modelId="{9CBC080C-CBE8-4A53-97B3-7A32337BFD9B}" type="sibTrans" cxnId="{2A2695C5-04D9-4E64-81C9-98BEADC3593B}">
      <dgm:prSet/>
      <dgm:spPr/>
      <dgm:t>
        <a:bodyPr/>
        <a:lstStyle/>
        <a:p>
          <a:endParaRPr lang="es-EC"/>
        </a:p>
      </dgm:t>
    </dgm:pt>
    <dgm:pt modelId="{05B1BD82-C2A6-4A87-A44D-EBC4ACA0DCE6}">
      <dgm:prSet phldrT="[Texto]"/>
      <dgm:spPr/>
      <dgm:t>
        <a:bodyPr/>
        <a:lstStyle/>
        <a:p>
          <a:pPr algn="l"/>
          <a:r>
            <a:rPr lang="es-EC"/>
            <a:t>FIBRA ÓPTICA RESTRINGIDA:Hay un búfer primario y otro búfer alrededor del cable. </a:t>
          </a:r>
        </a:p>
        <a:p>
          <a:pPr algn="l"/>
          <a:r>
            <a:rPr lang="es-EC"/>
            <a:t> Dispositivo secundario que brinda protección contra influencias mecánicas externas que pueden provocar roturas o atenuaciones excesivas.</a:t>
          </a:r>
        </a:p>
      </dgm:t>
    </dgm:pt>
    <dgm:pt modelId="{9B607176-1C62-43C1-AB77-72A4875C8B93}" type="parTrans" cxnId="{E4A27798-E8F6-40A2-B3CF-614E475A7F5F}">
      <dgm:prSet/>
      <dgm:spPr/>
      <dgm:t>
        <a:bodyPr/>
        <a:lstStyle/>
        <a:p>
          <a:endParaRPr lang="es-EC"/>
        </a:p>
      </dgm:t>
    </dgm:pt>
    <dgm:pt modelId="{CB98B0C8-764F-46D9-B54A-D1DE4A934B4A}" type="sibTrans" cxnId="{E4A27798-E8F6-40A2-B3CF-614E475A7F5F}">
      <dgm:prSet/>
      <dgm:spPr/>
      <dgm:t>
        <a:bodyPr/>
        <a:lstStyle/>
        <a:p>
          <a:endParaRPr lang="es-EC"/>
        </a:p>
      </dgm:t>
    </dgm:pt>
    <dgm:pt modelId="{62575401-F27A-4100-8005-60D4C3B3E6C6}">
      <dgm:prSet phldrT="[Texto]"/>
      <dgm:spPr/>
      <dgm:t>
        <a:bodyPr/>
        <a:lstStyle/>
        <a:p>
          <a:r>
            <a:rPr lang="es-EC"/>
            <a:t>- HILOS MÚLTIPLES:Hay un elemento central de acero y una envoltura de cinta de mylar para aplicar tensión.</a:t>
          </a:r>
        </a:p>
      </dgm:t>
    </dgm:pt>
    <dgm:pt modelId="{9D8E520B-2688-4D4A-B7EA-FBCBDA3364B6}" type="parTrans" cxnId="{2EF5D3E8-CB95-4EF1-B8F3-1C0FB4C21A67}">
      <dgm:prSet/>
      <dgm:spPr/>
      <dgm:t>
        <a:bodyPr/>
        <a:lstStyle/>
        <a:p>
          <a:endParaRPr lang="es-EC"/>
        </a:p>
      </dgm:t>
    </dgm:pt>
    <dgm:pt modelId="{95F06D46-765B-4E5A-A7D6-30E98BA3203E}" type="sibTrans" cxnId="{2EF5D3E8-CB95-4EF1-B8F3-1C0FB4C21A67}">
      <dgm:prSet/>
      <dgm:spPr/>
      <dgm:t>
        <a:bodyPr/>
        <a:lstStyle/>
        <a:p>
          <a:endParaRPr lang="es-EC"/>
        </a:p>
      </dgm:t>
    </dgm:pt>
    <dgm:pt modelId="{8271AA88-2256-4DC0-9A50-C3AAF92A7F2B}" type="pres">
      <dgm:prSet presAssocID="{D4C84134-FD7B-42E3-A09C-F3F60FDE6CFB}" presName="Name0" presStyleCnt="0">
        <dgm:presLayoutVars>
          <dgm:chMax val="7"/>
          <dgm:chPref val="7"/>
          <dgm:dir/>
          <dgm:animLvl val="lvl"/>
        </dgm:presLayoutVars>
      </dgm:prSet>
      <dgm:spPr/>
    </dgm:pt>
    <dgm:pt modelId="{E82037D2-9B9E-4F5D-B1DE-B323B28CADF6}" type="pres">
      <dgm:prSet presAssocID="{E61D5BCC-9F63-4E74-BEF5-9918A646CF08}" presName="Accent1" presStyleCnt="0"/>
      <dgm:spPr/>
    </dgm:pt>
    <dgm:pt modelId="{3DDFC357-8AB2-4E1C-B919-34D81E881095}" type="pres">
      <dgm:prSet presAssocID="{E61D5BCC-9F63-4E74-BEF5-9918A646CF08}" presName="Accent" presStyleLbl="node1" presStyleIdx="0" presStyleCnt="3"/>
      <dgm:spPr/>
    </dgm:pt>
    <dgm:pt modelId="{9D3314B0-4D1D-43E3-8DA3-4D6B969EFBF8}" type="pres">
      <dgm:prSet presAssocID="{E61D5BCC-9F63-4E74-BEF5-9918A646CF08}" presName="Parent1" presStyleLbl="revTx" presStyleIdx="0" presStyleCnt="3">
        <dgm:presLayoutVars>
          <dgm:chMax val="1"/>
          <dgm:chPref val="1"/>
          <dgm:bulletEnabled val="1"/>
        </dgm:presLayoutVars>
      </dgm:prSet>
      <dgm:spPr/>
    </dgm:pt>
    <dgm:pt modelId="{8B73115D-1E2A-476B-9CD0-9FE1F63A0A60}" type="pres">
      <dgm:prSet presAssocID="{05B1BD82-C2A6-4A87-A44D-EBC4ACA0DCE6}" presName="Accent2" presStyleCnt="0"/>
      <dgm:spPr/>
    </dgm:pt>
    <dgm:pt modelId="{1B4B062D-01EF-4EA3-95BF-7F41573B293D}" type="pres">
      <dgm:prSet presAssocID="{05B1BD82-C2A6-4A87-A44D-EBC4ACA0DCE6}" presName="Accent" presStyleLbl="node1" presStyleIdx="1" presStyleCnt="3"/>
      <dgm:spPr/>
    </dgm:pt>
    <dgm:pt modelId="{184D39EE-96B0-419B-8E53-67D19F7FB768}" type="pres">
      <dgm:prSet presAssocID="{05B1BD82-C2A6-4A87-A44D-EBC4ACA0DCE6}" presName="Parent2" presStyleLbl="revTx" presStyleIdx="1" presStyleCnt="3" custLinFactNeighborY="-5045">
        <dgm:presLayoutVars>
          <dgm:chMax val="1"/>
          <dgm:chPref val="1"/>
          <dgm:bulletEnabled val="1"/>
        </dgm:presLayoutVars>
      </dgm:prSet>
      <dgm:spPr/>
    </dgm:pt>
    <dgm:pt modelId="{E48FBB57-CC0B-4E81-BE26-992D5B3C1C66}" type="pres">
      <dgm:prSet presAssocID="{62575401-F27A-4100-8005-60D4C3B3E6C6}" presName="Accent3" presStyleCnt="0"/>
      <dgm:spPr/>
    </dgm:pt>
    <dgm:pt modelId="{D82ADD9F-92AF-4B5D-9F47-B0E766777C99}" type="pres">
      <dgm:prSet presAssocID="{62575401-F27A-4100-8005-60D4C3B3E6C6}" presName="Accent" presStyleLbl="node1" presStyleIdx="2" presStyleCnt="3"/>
      <dgm:spPr/>
    </dgm:pt>
    <dgm:pt modelId="{690939FD-112A-419B-970C-D96CA7189B40}" type="pres">
      <dgm:prSet presAssocID="{62575401-F27A-4100-8005-60D4C3B3E6C6}" presName="Parent3" presStyleLbl="revTx" presStyleIdx="2" presStyleCnt="3">
        <dgm:presLayoutVars>
          <dgm:chMax val="1"/>
          <dgm:chPref val="1"/>
          <dgm:bulletEnabled val="1"/>
        </dgm:presLayoutVars>
      </dgm:prSet>
      <dgm:spPr/>
    </dgm:pt>
  </dgm:ptLst>
  <dgm:cxnLst>
    <dgm:cxn modelId="{D38BAD03-C93E-46EE-B7D9-7ACF9C3F5572}" type="presOf" srcId="{62575401-F27A-4100-8005-60D4C3B3E6C6}" destId="{690939FD-112A-419B-970C-D96CA7189B40}" srcOrd="0" destOrd="0" presId="urn:microsoft.com/office/officeart/2009/layout/CircleArrowProcess"/>
    <dgm:cxn modelId="{E475DC06-CD29-4FBA-9FB3-4A1CA17D9557}" type="presOf" srcId="{05B1BD82-C2A6-4A87-A44D-EBC4ACA0DCE6}" destId="{184D39EE-96B0-419B-8E53-67D19F7FB768}" srcOrd="0" destOrd="0" presId="urn:microsoft.com/office/officeart/2009/layout/CircleArrowProcess"/>
    <dgm:cxn modelId="{19440611-AC66-4514-90D0-C79C8A3D92B5}" type="presOf" srcId="{D4C84134-FD7B-42E3-A09C-F3F60FDE6CFB}" destId="{8271AA88-2256-4DC0-9A50-C3AAF92A7F2B}" srcOrd="0" destOrd="0" presId="urn:microsoft.com/office/officeart/2009/layout/CircleArrowProcess"/>
    <dgm:cxn modelId="{BAD02C4D-6B8F-48A1-B98A-7328CA55D8A8}" type="presOf" srcId="{E61D5BCC-9F63-4E74-BEF5-9918A646CF08}" destId="{9D3314B0-4D1D-43E3-8DA3-4D6B969EFBF8}" srcOrd="0" destOrd="0" presId="urn:microsoft.com/office/officeart/2009/layout/CircleArrowProcess"/>
    <dgm:cxn modelId="{E4A27798-E8F6-40A2-B3CF-614E475A7F5F}" srcId="{D4C84134-FD7B-42E3-A09C-F3F60FDE6CFB}" destId="{05B1BD82-C2A6-4A87-A44D-EBC4ACA0DCE6}" srcOrd="1" destOrd="0" parTransId="{9B607176-1C62-43C1-AB77-72A4875C8B93}" sibTransId="{CB98B0C8-764F-46D9-B54A-D1DE4A934B4A}"/>
    <dgm:cxn modelId="{2A2695C5-04D9-4E64-81C9-98BEADC3593B}" srcId="{D4C84134-FD7B-42E3-A09C-F3F60FDE6CFB}" destId="{E61D5BCC-9F63-4E74-BEF5-9918A646CF08}" srcOrd="0" destOrd="0" parTransId="{4EF45FBC-F479-481B-A1D5-27DC403BAB99}" sibTransId="{9CBC080C-CBE8-4A53-97B3-7A32337BFD9B}"/>
    <dgm:cxn modelId="{2EF5D3E8-CB95-4EF1-B8F3-1C0FB4C21A67}" srcId="{D4C84134-FD7B-42E3-A09C-F3F60FDE6CFB}" destId="{62575401-F27A-4100-8005-60D4C3B3E6C6}" srcOrd="2" destOrd="0" parTransId="{9D8E520B-2688-4D4A-B7EA-FBCBDA3364B6}" sibTransId="{95F06D46-765B-4E5A-A7D6-30E98BA3203E}"/>
    <dgm:cxn modelId="{9AA23E66-9F46-450F-9E61-08F4CC8FBD75}" type="presParOf" srcId="{8271AA88-2256-4DC0-9A50-C3AAF92A7F2B}" destId="{E82037D2-9B9E-4F5D-B1DE-B323B28CADF6}" srcOrd="0" destOrd="0" presId="urn:microsoft.com/office/officeart/2009/layout/CircleArrowProcess"/>
    <dgm:cxn modelId="{A1559034-860A-4EFD-A9C8-6DC14645D71C}" type="presParOf" srcId="{E82037D2-9B9E-4F5D-B1DE-B323B28CADF6}" destId="{3DDFC357-8AB2-4E1C-B919-34D81E881095}" srcOrd="0" destOrd="0" presId="urn:microsoft.com/office/officeart/2009/layout/CircleArrowProcess"/>
    <dgm:cxn modelId="{6B6D871E-C534-43F0-AEB2-BA280563C8E6}" type="presParOf" srcId="{8271AA88-2256-4DC0-9A50-C3AAF92A7F2B}" destId="{9D3314B0-4D1D-43E3-8DA3-4D6B969EFBF8}" srcOrd="1" destOrd="0" presId="urn:microsoft.com/office/officeart/2009/layout/CircleArrowProcess"/>
    <dgm:cxn modelId="{8DC49ECA-016F-4C67-8CFE-4C53B81683CE}" type="presParOf" srcId="{8271AA88-2256-4DC0-9A50-C3AAF92A7F2B}" destId="{8B73115D-1E2A-476B-9CD0-9FE1F63A0A60}" srcOrd="2" destOrd="0" presId="urn:microsoft.com/office/officeart/2009/layout/CircleArrowProcess"/>
    <dgm:cxn modelId="{158F16C6-913C-47F1-9FDD-E803E5163647}" type="presParOf" srcId="{8B73115D-1E2A-476B-9CD0-9FE1F63A0A60}" destId="{1B4B062D-01EF-4EA3-95BF-7F41573B293D}" srcOrd="0" destOrd="0" presId="urn:microsoft.com/office/officeart/2009/layout/CircleArrowProcess"/>
    <dgm:cxn modelId="{8264413D-38C7-4A94-A0D3-4874F67AA2C5}" type="presParOf" srcId="{8271AA88-2256-4DC0-9A50-C3AAF92A7F2B}" destId="{184D39EE-96B0-419B-8E53-67D19F7FB768}" srcOrd="3" destOrd="0" presId="urn:microsoft.com/office/officeart/2009/layout/CircleArrowProcess"/>
    <dgm:cxn modelId="{A50B3A8A-7A67-4ED1-98EC-5085C1FC980B}" type="presParOf" srcId="{8271AA88-2256-4DC0-9A50-C3AAF92A7F2B}" destId="{E48FBB57-CC0B-4E81-BE26-992D5B3C1C66}" srcOrd="4" destOrd="0" presId="urn:microsoft.com/office/officeart/2009/layout/CircleArrowProcess"/>
    <dgm:cxn modelId="{9DD51116-D3B8-4A77-9633-8392736BAF8D}" type="presParOf" srcId="{E48FBB57-CC0B-4E81-BE26-992D5B3C1C66}" destId="{D82ADD9F-92AF-4B5D-9F47-B0E766777C99}" srcOrd="0" destOrd="0" presId="urn:microsoft.com/office/officeart/2009/layout/CircleArrowProcess"/>
    <dgm:cxn modelId="{EF5ACEBB-475C-43F9-A448-94FC7630CDDC}" type="presParOf" srcId="{8271AA88-2256-4DC0-9A50-C3AAF92A7F2B}" destId="{690939FD-112A-419B-970C-D96CA7189B40}" srcOrd="5" destOrd="0" presId="urn:microsoft.com/office/officeart/2009/layout/CircleArrowProcess"/>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C84134-FD7B-42E3-A09C-F3F60FDE6CFB}"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s-EC"/>
        </a:p>
      </dgm:t>
    </dgm:pt>
    <dgm:pt modelId="{E61D5BCC-9F63-4E74-BEF5-9918A646CF08}">
      <dgm:prSet phldrT="[Texto]"/>
      <dgm:spPr/>
      <dgm:t>
        <a:bodyPr/>
        <a:lstStyle/>
        <a:p>
          <a:pPr algn="l"/>
          <a:r>
            <a:rPr lang="es-EC"/>
            <a:t>LISTÓN: Tiene un refuerzo y dos capas de revestimiento de barrera térmica que le confiere resistencia mecánica.</a:t>
          </a:r>
        </a:p>
      </dgm:t>
    </dgm:pt>
    <dgm:pt modelId="{4EF45FBC-F479-481B-A1D5-27DC403BAB99}" type="parTrans" cxnId="{2A2695C5-04D9-4E64-81C9-98BEADC3593B}">
      <dgm:prSet/>
      <dgm:spPr/>
      <dgm:t>
        <a:bodyPr/>
        <a:lstStyle/>
        <a:p>
          <a:endParaRPr lang="es-EC"/>
        </a:p>
      </dgm:t>
    </dgm:pt>
    <dgm:pt modelId="{9CBC080C-CBE8-4A53-97B3-7A32337BFD9B}" type="sibTrans" cxnId="{2A2695C5-04D9-4E64-81C9-98BEADC3593B}">
      <dgm:prSet/>
      <dgm:spPr/>
      <dgm:t>
        <a:bodyPr/>
        <a:lstStyle/>
        <a:p>
          <a:endParaRPr lang="es-EC"/>
        </a:p>
      </dgm:t>
    </dgm:pt>
    <dgm:pt modelId="{8271AA88-2256-4DC0-9A50-C3AAF92A7F2B}" type="pres">
      <dgm:prSet presAssocID="{D4C84134-FD7B-42E3-A09C-F3F60FDE6CFB}" presName="Name0" presStyleCnt="0">
        <dgm:presLayoutVars>
          <dgm:chMax val="7"/>
          <dgm:chPref val="7"/>
          <dgm:dir/>
          <dgm:animLvl val="lvl"/>
        </dgm:presLayoutVars>
      </dgm:prSet>
      <dgm:spPr/>
    </dgm:pt>
    <dgm:pt modelId="{E82037D2-9B9E-4F5D-B1DE-B323B28CADF6}" type="pres">
      <dgm:prSet presAssocID="{E61D5BCC-9F63-4E74-BEF5-9918A646CF08}" presName="Accent1" presStyleCnt="0"/>
      <dgm:spPr/>
    </dgm:pt>
    <dgm:pt modelId="{3DDFC357-8AB2-4E1C-B919-34D81E881095}" type="pres">
      <dgm:prSet presAssocID="{E61D5BCC-9F63-4E74-BEF5-9918A646CF08}" presName="Accent" presStyleLbl="node1" presStyleIdx="0" presStyleCnt="1"/>
      <dgm:spPr/>
    </dgm:pt>
    <dgm:pt modelId="{9D3314B0-4D1D-43E3-8DA3-4D6B969EFBF8}" type="pres">
      <dgm:prSet presAssocID="{E61D5BCC-9F63-4E74-BEF5-9918A646CF08}" presName="Parent1" presStyleLbl="revTx" presStyleIdx="0" presStyleCnt="1">
        <dgm:presLayoutVars>
          <dgm:chMax val="1"/>
          <dgm:chPref val="1"/>
          <dgm:bulletEnabled val="1"/>
        </dgm:presLayoutVars>
      </dgm:prSet>
      <dgm:spPr/>
    </dgm:pt>
  </dgm:ptLst>
  <dgm:cxnLst>
    <dgm:cxn modelId="{19440611-AC66-4514-90D0-C79C8A3D92B5}" type="presOf" srcId="{D4C84134-FD7B-42E3-A09C-F3F60FDE6CFB}" destId="{8271AA88-2256-4DC0-9A50-C3AAF92A7F2B}" srcOrd="0" destOrd="0" presId="urn:microsoft.com/office/officeart/2009/layout/CircleArrowProcess"/>
    <dgm:cxn modelId="{BAD02C4D-6B8F-48A1-B98A-7328CA55D8A8}" type="presOf" srcId="{E61D5BCC-9F63-4E74-BEF5-9918A646CF08}" destId="{9D3314B0-4D1D-43E3-8DA3-4D6B969EFBF8}" srcOrd="0" destOrd="0" presId="urn:microsoft.com/office/officeart/2009/layout/CircleArrowProcess"/>
    <dgm:cxn modelId="{2A2695C5-04D9-4E64-81C9-98BEADC3593B}" srcId="{D4C84134-FD7B-42E3-A09C-F3F60FDE6CFB}" destId="{E61D5BCC-9F63-4E74-BEF5-9918A646CF08}" srcOrd="0" destOrd="0" parTransId="{4EF45FBC-F479-481B-A1D5-27DC403BAB99}" sibTransId="{9CBC080C-CBE8-4A53-97B3-7A32337BFD9B}"/>
    <dgm:cxn modelId="{9AA23E66-9F46-450F-9E61-08F4CC8FBD75}" type="presParOf" srcId="{8271AA88-2256-4DC0-9A50-C3AAF92A7F2B}" destId="{E82037D2-9B9E-4F5D-B1DE-B323B28CADF6}" srcOrd="0" destOrd="0" presId="urn:microsoft.com/office/officeart/2009/layout/CircleArrowProcess"/>
    <dgm:cxn modelId="{A1559034-860A-4EFD-A9C8-6DC14645D71C}" type="presParOf" srcId="{E82037D2-9B9E-4F5D-B1DE-B323B28CADF6}" destId="{3DDFC357-8AB2-4E1C-B919-34D81E881095}" srcOrd="0" destOrd="0" presId="urn:microsoft.com/office/officeart/2009/layout/CircleArrowProcess"/>
    <dgm:cxn modelId="{6B6D871E-C534-43F0-AEB2-BA280563C8E6}" type="presParOf" srcId="{8271AA88-2256-4DC0-9A50-C3AAF92A7F2B}" destId="{9D3314B0-4D1D-43E3-8DA3-4D6B969EFBF8}" srcOrd="1" destOrd="0" presId="urn:microsoft.com/office/officeart/2009/layout/CircleArrowProcess"/>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714742-B62B-4A50-9E0E-F8BE7C61DBC0}"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s-EC"/>
        </a:p>
      </dgm:t>
    </dgm:pt>
    <dgm:pt modelId="{829080E4-B1E2-491B-BB65-55A21489B7D0}">
      <dgm:prSet phldrT="[Texto]"/>
      <dgm:spPr/>
      <dgm:t>
        <a:bodyPr/>
        <a:lstStyle/>
        <a:p>
          <a:r>
            <a:rPr lang="es-EC" b="1"/>
            <a:t>TENDIDO ÁEREO</a:t>
          </a:r>
          <a:r>
            <a:rPr lang="es-EC"/>
            <a:t>:Las líneas de transmisión aéreas son líneas de transmisión en las que la instalación  de cables está respaldada por un mástil de comunicación o eléctrico. Suelen utilizarse en zonas rurales e industriales, pero con este tipo de tendido se pueden encontrar zonas urbanas.</a:t>
          </a:r>
        </a:p>
      </dgm:t>
    </dgm:pt>
    <dgm:pt modelId="{9893EE72-BB42-4B10-B4CA-E80DFB6A5201}" type="parTrans" cxnId="{22DEE093-CDE2-4293-AA45-1A1798DE8B4E}">
      <dgm:prSet/>
      <dgm:spPr/>
      <dgm:t>
        <a:bodyPr/>
        <a:lstStyle/>
        <a:p>
          <a:endParaRPr lang="es-EC"/>
        </a:p>
      </dgm:t>
    </dgm:pt>
    <dgm:pt modelId="{F9EE4867-16BE-4DD3-BA9E-AA894AC2F9FE}" type="sibTrans" cxnId="{22DEE093-CDE2-4293-AA45-1A1798DE8B4E}">
      <dgm:prSet/>
      <dgm:spPr/>
      <dgm:t>
        <a:bodyPr/>
        <a:lstStyle/>
        <a:p>
          <a:endParaRPr lang="es-EC"/>
        </a:p>
      </dgm:t>
    </dgm:pt>
    <dgm:pt modelId="{652D5195-006F-4FF0-8B8A-8A9DB13DE5EE}">
      <dgm:prSet phldrT="[Texto]"/>
      <dgm:spPr/>
      <dgm:t>
        <a:bodyPr/>
        <a:lstStyle/>
        <a:p>
          <a:r>
            <a:rPr lang="es-EC" b="1"/>
            <a:t>TENDIDO SUBTERRANEO</a:t>
          </a:r>
          <a:r>
            <a:rPr lang="es-EC" b="0"/>
            <a:t>:Se coloca cámaras de paso cada 550 metros y en puentes o cruces y con una reserva de 15 metros y cámaras de empalme cada 4 Km con una reserva de 30 metros</a:t>
          </a:r>
        </a:p>
      </dgm:t>
    </dgm:pt>
    <dgm:pt modelId="{29EE9860-92C8-4FFD-97C2-67A070438F3C}" type="parTrans" cxnId="{81F12BF2-DD42-4C11-9384-DE8AA33DAB51}">
      <dgm:prSet/>
      <dgm:spPr/>
      <dgm:t>
        <a:bodyPr/>
        <a:lstStyle/>
        <a:p>
          <a:endParaRPr lang="es-EC"/>
        </a:p>
      </dgm:t>
    </dgm:pt>
    <dgm:pt modelId="{83DBA7E6-5671-41D8-9154-278E50A22D95}" type="sibTrans" cxnId="{81F12BF2-DD42-4C11-9384-DE8AA33DAB51}">
      <dgm:prSet/>
      <dgm:spPr/>
      <dgm:t>
        <a:bodyPr/>
        <a:lstStyle/>
        <a:p>
          <a:endParaRPr lang="es-EC"/>
        </a:p>
      </dgm:t>
    </dgm:pt>
    <dgm:pt modelId="{2F42E350-FBFF-423B-996A-CD325DEE23E0}">
      <dgm:prSet phldrT="[Texto]"/>
      <dgm:spPr/>
      <dgm:t>
        <a:bodyPr/>
        <a:lstStyle/>
        <a:p>
          <a:r>
            <a:rPr lang="es-EC" b="1"/>
            <a:t>TENDIDO MARITIMO:</a:t>
          </a:r>
          <a:r>
            <a:rPr lang="es-EC" b="0"/>
            <a:t>En la actualidad se encuentran instalados o en proceso una gran cantidad de enlaces mediante fibra óptica de este tipo, con la finalidad de efectuar enlaces de gran longitud.</a:t>
          </a:r>
        </a:p>
      </dgm:t>
    </dgm:pt>
    <dgm:pt modelId="{0D62BC4D-337B-418A-A325-4ACB4F91A7C6}" type="parTrans" cxnId="{C95D997D-9B5F-490E-A3B1-ADE7FEAC8399}">
      <dgm:prSet/>
      <dgm:spPr/>
      <dgm:t>
        <a:bodyPr/>
        <a:lstStyle/>
        <a:p>
          <a:endParaRPr lang="es-EC"/>
        </a:p>
      </dgm:t>
    </dgm:pt>
    <dgm:pt modelId="{5B408DE6-5D7A-457A-8F9D-D68067C2FFA7}" type="sibTrans" cxnId="{C95D997D-9B5F-490E-A3B1-ADE7FEAC8399}">
      <dgm:prSet/>
      <dgm:spPr/>
      <dgm:t>
        <a:bodyPr/>
        <a:lstStyle/>
        <a:p>
          <a:endParaRPr lang="es-EC"/>
        </a:p>
      </dgm:t>
    </dgm:pt>
    <dgm:pt modelId="{0393D7DD-B287-4D82-A7DE-31D53B26BB77}" type="pres">
      <dgm:prSet presAssocID="{10714742-B62B-4A50-9E0E-F8BE7C61DBC0}" presName="Name0" presStyleCnt="0">
        <dgm:presLayoutVars>
          <dgm:chMax/>
          <dgm:chPref/>
          <dgm:dir/>
          <dgm:animLvl val="lvl"/>
          <dgm:resizeHandles val="exact"/>
        </dgm:presLayoutVars>
      </dgm:prSet>
      <dgm:spPr/>
    </dgm:pt>
    <dgm:pt modelId="{2D690A91-BC2B-4EB8-A77E-3FB46501F9AC}" type="pres">
      <dgm:prSet presAssocID="{829080E4-B1E2-491B-BB65-55A21489B7D0}" presName="composite" presStyleCnt="0"/>
      <dgm:spPr/>
    </dgm:pt>
    <dgm:pt modelId="{86C799E9-F1DD-4EE8-B216-160388A582FE}" type="pres">
      <dgm:prSet presAssocID="{829080E4-B1E2-491B-BB65-55A21489B7D0}" presName="Image" presStyleLbl="align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1CA885FC-83E6-447D-80DE-84919E13C092}" type="pres">
      <dgm:prSet presAssocID="{829080E4-B1E2-491B-BB65-55A21489B7D0}" presName="Accent" presStyleLbl="parChTrans1D1" presStyleIdx="0" presStyleCnt="3"/>
      <dgm:spPr/>
    </dgm:pt>
    <dgm:pt modelId="{58D00948-1734-4A6D-BF77-DEA1EEEAA23B}" type="pres">
      <dgm:prSet presAssocID="{829080E4-B1E2-491B-BB65-55A21489B7D0}" presName="Parent" presStyleLbl="revTx" presStyleIdx="0" presStyleCnt="3">
        <dgm:presLayoutVars>
          <dgm:chMax val="0"/>
          <dgm:chPref val="0"/>
          <dgm:bulletEnabled val="1"/>
        </dgm:presLayoutVars>
      </dgm:prSet>
      <dgm:spPr/>
    </dgm:pt>
    <dgm:pt modelId="{C80CF96F-B5FA-4E8F-BBE1-FA7F536607BD}" type="pres">
      <dgm:prSet presAssocID="{F9EE4867-16BE-4DD3-BA9E-AA894AC2F9FE}" presName="sibTrans" presStyleCnt="0"/>
      <dgm:spPr/>
    </dgm:pt>
    <dgm:pt modelId="{4CD425B5-9349-4A35-A813-59B774E65DBE}" type="pres">
      <dgm:prSet presAssocID="{652D5195-006F-4FF0-8B8A-8A9DB13DE5EE}" presName="composite" presStyleCnt="0"/>
      <dgm:spPr/>
    </dgm:pt>
    <dgm:pt modelId="{8DF6B0F7-521A-4CC0-BA6F-54FA4F6CFC7B}" type="pres">
      <dgm:prSet presAssocID="{652D5195-006F-4FF0-8B8A-8A9DB13DE5EE}" presName="Image" presStyleLbl="alignNode1" presStyleIdx="1" presStyleCnt="3" custLinFactNeighborX="15360" custLinFactNeighborY="749"/>
      <dgm:spPr>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dgm:spPr>
    </dgm:pt>
    <dgm:pt modelId="{BCBD0582-5FB0-44B2-8C9A-AE049D5D4139}" type="pres">
      <dgm:prSet presAssocID="{652D5195-006F-4FF0-8B8A-8A9DB13DE5EE}" presName="Accent" presStyleLbl="parChTrans1D1" presStyleIdx="1" presStyleCnt="3"/>
      <dgm:spPr/>
    </dgm:pt>
    <dgm:pt modelId="{F138B25D-C658-49D5-8D1A-2639DE06A733}" type="pres">
      <dgm:prSet presAssocID="{652D5195-006F-4FF0-8B8A-8A9DB13DE5EE}" presName="Parent" presStyleLbl="revTx" presStyleIdx="1" presStyleCnt="3">
        <dgm:presLayoutVars>
          <dgm:chMax val="0"/>
          <dgm:chPref val="0"/>
          <dgm:bulletEnabled val="1"/>
        </dgm:presLayoutVars>
      </dgm:prSet>
      <dgm:spPr/>
    </dgm:pt>
    <dgm:pt modelId="{BA17D75F-6E69-4646-856D-97F7A342F6AA}" type="pres">
      <dgm:prSet presAssocID="{83DBA7E6-5671-41D8-9154-278E50A22D95}" presName="sibTrans" presStyleCnt="0"/>
      <dgm:spPr/>
    </dgm:pt>
    <dgm:pt modelId="{F115219F-C48F-476B-9B82-B32FC8E5AC24}" type="pres">
      <dgm:prSet presAssocID="{2F42E350-FBFF-423B-996A-CD325DEE23E0}" presName="composite" presStyleCnt="0"/>
      <dgm:spPr/>
    </dgm:pt>
    <dgm:pt modelId="{9DC59888-E14B-49D6-9238-FB760BCAA139}" type="pres">
      <dgm:prSet presAssocID="{2F42E350-FBFF-423B-996A-CD325DEE23E0}" presName="Image" presStyleLbl="align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dgm:spPr>
    </dgm:pt>
    <dgm:pt modelId="{1E2AA282-17EC-4F1D-A5B2-BE6B030B9815}" type="pres">
      <dgm:prSet presAssocID="{2F42E350-FBFF-423B-996A-CD325DEE23E0}" presName="Accent" presStyleLbl="parChTrans1D1" presStyleIdx="2" presStyleCnt="3"/>
      <dgm:spPr/>
    </dgm:pt>
    <dgm:pt modelId="{177C5DFC-AAE8-490F-B52C-8FB4F8FE2010}" type="pres">
      <dgm:prSet presAssocID="{2F42E350-FBFF-423B-996A-CD325DEE23E0}" presName="Parent" presStyleLbl="revTx" presStyleIdx="2" presStyleCnt="3">
        <dgm:presLayoutVars>
          <dgm:chMax val="0"/>
          <dgm:chPref val="0"/>
          <dgm:bulletEnabled val="1"/>
        </dgm:presLayoutVars>
      </dgm:prSet>
      <dgm:spPr/>
    </dgm:pt>
  </dgm:ptLst>
  <dgm:cxnLst>
    <dgm:cxn modelId="{E4827330-6AB5-403F-AFD1-DBC1DB22837C}" type="presOf" srcId="{829080E4-B1E2-491B-BB65-55A21489B7D0}" destId="{58D00948-1734-4A6D-BF77-DEA1EEEAA23B}" srcOrd="0" destOrd="0" presId="urn:microsoft.com/office/officeart/2008/layout/PictureLineup"/>
    <dgm:cxn modelId="{B79F6063-C9EA-41F7-8592-F3115074F493}" type="presOf" srcId="{10714742-B62B-4A50-9E0E-F8BE7C61DBC0}" destId="{0393D7DD-B287-4D82-A7DE-31D53B26BB77}" srcOrd="0" destOrd="0" presId="urn:microsoft.com/office/officeart/2008/layout/PictureLineup"/>
    <dgm:cxn modelId="{A99DD565-4BE9-41F1-A646-484E89841D2E}" type="presOf" srcId="{2F42E350-FBFF-423B-996A-CD325DEE23E0}" destId="{177C5DFC-AAE8-490F-B52C-8FB4F8FE2010}" srcOrd="0" destOrd="0" presId="urn:microsoft.com/office/officeart/2008/layout/PictureLineup"/>
    <dgm:cxn modelId="{C95D997D-9B5F-490E-A3B1-ADE7FEAC8399}" srcId="{10714742-B62B-4A50-9E0E-F8BE7C61DBC0}" destId="{2F42E350-FBFF-423B-996A-CD325DEE23E0}" srcOrd="2" destOrd="0" parTransId="{0D62BC4D-337B-418A-A325-4ACB4F91A7C6}" sibTransId="{5B408DE6-5D7A-457A-8F9D-D68067C2FFA7}"/>
    <dgm:cxn modelId="{22DEE093-CDE2-4293-AA45-1A1798DE8B4E}" srcId="{10714742-B62B-4A50-9E0E-F8BE7C61DBC0}" destId="{829080E4-B1E2-491B-BB65-55A21489B7D0}" srcOrd="0" destOrd="0" parTransId="{9893EE72-BB42-4B10-B4CA-E80DFB6A5201}" sibTransId="{F9EE4867-16BE-4DD3-BA9E-AA894AC2F9FE}"/>
    <dgm:cxn modelId="{042A7EE0-53F6-4F41-8583-30AC434DA702}" type="presOf" srcId="{652D5195-006F-4FF0-8B8A-8A9DB13DE5EE}" destId="{F138B25D-C658-49D5-8D1A-2639DE06A733}" srcOrd="0" destOrd="0" presId="urn:microsoft.com/office/officeart/2008/layout/PictureLineup"/>
    <dgm:cxn modelId="{81F12BF2-DD42-4C11-9384-DE8AA33DAB51}" srcId="{10714742-B62B-4A50-9E0E-F8BE7C61DBC0}" destId="{652D5195-006F-4FF0-8B8A-8A9DB13DE5EE}" srcOrd="1" destOrd="0" parTransId="{29EE9860-92C8-4FFD-97C2-67A070438F3C}" sibTransId="{83DBA7E6-5671-41D8-9154-278E50A22D95}"/>
    <dgm:cxn modelId="{66ED71F5-8CF8-4519-99D4-9F3C669994EF}" type="presParOf" srcId="{0393D7DD-B287-4D82-A7DE-31D53B26BB77}" destId="{2D690A91-BC2B-4EB8-A77E-3FB46501F9AC}" srcOrd="0" destOrd="0" presId="urn:microsoft.com/office/officeart/2008/layout/PictureLineup"/>
    <dgm:cxn modelId="{66328F2A-E0A4-4238-B89C-FDE805AFF53D}" type="presParOf" srcId="{2D690A91-BC2B-4EB8-A77E-3FB46501F9AC}" destId="{86C799E9-F1DD-4EE8-B216-160388A582FE}" srcOrd="0" destOrd="0" presId="urn:microsoft.com/office/officeart/2008/layout/PictureLineup"/>
    <dgm:cxn modelId="{CA4851D8-EF61-434F-B3FA-CA38CB1AC93B}" type="presParOf" srcId="{2D690A91-BC2B-4EB8-A77E-3FB46501F9AC}" destId="{1CA885FC-83E6-447D-80DE-84919E13C092}" srcOrd="1" destOrd="0" presId="urn:microsoft.com/office/officeart/2008/layout/PictureLineup"/>
    <dgm:cxn modelId="{4EE62A24-7691-4B2F-8BA3-DDB18AA13E87}" type="presParOf" srcId="{2D690A91-BC2B-4EB8-A77E-3FB46501F9AC}" destId="{58D00948-1734-4A6D-BF77-DEA1EEEAA23B}" srcOrd="2" destOrd="0" presId="urn:microsoft.com/office/officeart/2008/layout/PictureLineup"/>
    <dgm:cxn modelId="{204FB9A7-6C58-4881-8EC7-3496D1A103AF}" type="presParOf" srcId="{0393D7DD-B287-4D82-A7DE-31D53B26BB77}" destId="{C80CF96F-B5FA-4E8F-BBE1-FA7F536607BD}" srcOrd="1" destOrd="0" presId="urn:microsoft.com/office/officeart/2008/layout/PictureLineup"/>
    <dgm:cxn modelId="{E0DD4E19-3CEA-4961-BB98-DFBDB1D31630}" type="presParOf" srcId="{0393D7DD-B287-4D82-A7DE-31D53B26BB77}" destId="{4CD425B5-9349-4A35-A813-59B774E65DBE}" srcOrd="2" destOrd="0" presId="urn:microsoft.com/office/officeart/2008/layout/PictureLineup"/>
    <dgm:cxn modelId="{836C0000-E4D0-4D03-8039-CB74707C0C18}" type="presParOf" srcId="{4CD425B5-9349-4A35-A813-59B774E65DBE}" destId="{8DF6B0F7-521A-4CC0-BA6F-54FA4F6CFC7B}" srcOrd="0" destOrd="0" presId="urn:microsoft.com/office/officeart/2008/layout/PictureLineup"/>
    <dgm:cxn modelId="{AD697615-154D-489D-8DF0-638064593E79}" type="presParOf" srcId="{4CD425B5-9349-4A35-A813-59B774E65DBE}" destId="{BCBD0582-5FB0-44B2-8C9A-AE049D5D4139}" srcOrd="1" destOrd="0" presId="urn:microsoft.com/office/officeart/2008/layout/PictureLineup"/>
    <dgm:cxn modelId="{9D92E03A-272A-4200-80DB-0242C4BAE215}" type="presParOf" srcId="{4CD425B5-9349-4A35-A813-59B774E65DBE}" destId="{F138B25D-C658-49D5-8D1A-2639DE06A733}" srcOrd="2" destOrd="0" presId="urn:microsoft.com/office/officeart/2008/layout/PictureLineup"/>
    <dgm:cxn modelId="{5E5B39A9-7A9C-4F7F-8EE7-2950DAE389D7}" type="presParOf" srcId="{0393D7DD-B287-4D82-A7DE-31D53B26BB77}" destId="{BA17D75F-6E69-4646-856D-97F7A342F6AA}" srcOrd="3" destOrd="0" presId="urn:microsoft.com/office/officeart/2008/layout/PictureLineup"/>
    <dgm:cxn modelId="{4CD86D85-589C-4C0E-AD5E-F4DB0A69E548}" type="presParOf" srcId="{0393D7DD-B287-4D82-A7DE-31D53B26BB77}" destId="{F115219F-C48F-476B-9B82-B32FC8E5AC24}" srcOrd="4" destOrd="0" presId="urn:microsoft.com/office/officeart/2008/layout/PictureLineup"/>
    <dgm:cxn modelId="{63757306-E5F8-4D91-A80A-567E8FDE2DCD}" type="presParOf" srcId="{F115219F-C48F-476B-9B82-B32FC8E5AC24}" destId="{9DC59888-E14B-49D6-9238-FB760BCAA139}" srcOrd="0" destOrd="0" presId="urn:microsoft.com/office/officeart/2008/layout/PictureLineup"/>
    <dgm:cxn modelId="{F851681E-2CE4-41A7-B82D-F23E2227F3D3}" type="presParOf" srcId="{F115219F-C48F-476B-9B82-B32FC8E5AC24}" destId="{1E2AA282-17EC-4F1D-A5B2-BE6B030B9815}" srcOrd="1" destOrd="0" presId="urn:microsoft.com/office/officeart/2008/layout/PictureLineup"/>
    <dgm:cxn modelId="{BDD01CD9-034F-4652-AA1F-4308C6DC0F22}" type="presParOf" srcId="{F115219F-C48F-476B-9B82-B32FC8E5AC24}" destId="{177C5DFC-AAE8-490F-B52C-8FB4F8FE2010}"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21CF87-CCFC-4E27-9667-4D02166C8E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C"/>
        </a:p>
      </dgm:t>
    </dgm:pt>
    <dgm:pt modelId="{771DB117-894E-49E9-B7E6-3ED25A9FAA3F}">
      <dgm:prSet phldrT="[Texto]"/>
      <dgm:spPr/>
      <dgm:t>
        <a:bodyPr/>
        <a:lstStyle/>
        <a:p>
          <a:r>
            <a:rPr lang="es-EC"/>
            <a:t>EMPALMES DE FUSION</a:t>
          </a:r>
        </a:p>
      </dgm:t>
    </dgm:pt>
    <dgm:pt modelId="{EB8F23A9-B27C-4A89-BA0D-BD56BF9D4F2C}" type="parTrans" cxnId="{6D135AEF-C06C-4854-B193-151319D609BB}">
      <dgm:prSet/>
      <dgm:spPr/>
      <dgm:t>
        <a:bodyPr/>
        <a:lstStyle/>
        <a:p>
          <a:endParaRPr lang="es-EC"/>
        </a:p>
      </dgm:t>
    </dgm:pt>
    <dgm:pt modelId="{001DCCBD-73E4-4D4F-A8EF-E8C61A609D4C}" type="sibTrans" cxnId="{6D135AEF-C06C-4854-B193-151319D609BB}">
      <dgm:prSet/>
      <dgm:spPr/>
      <dgm:t>
        <a:bodyPr/>
        <a:lstStyle/>
        <a:p>
          <a:endParaRPr lang="es-EC"/>
        </a:p>
      </dgm:t>
    </dgm:pt>
    <dgm:pt modelId="{C15732DC-ADF4-4C24-A5B2-54175E149A4E}">
      <dgm:prSet phldrT="[Texto]"/>
      <dgm:spPr/>
      <dgm:t>
        <a:bodyPr/>
        <a:lstStyle/>
        <a:p>
          <a:r>
            <a:rPr lang="es-EC" b="0" i="0"/>
            <a:t>El empalme por fusión consiste en unir dos fibras mediante la fusión de las dos fibras. El resultado es una unión casi perfecta / sin pérdidas.</a:t>
          </a:r>
          <a:endParaRPr lang="es-EC" b="0"/>
        </a:p>
      </dgm:t>
    </dgm:pt>
    <dgm:pt modelId="{FB3AA495-09B5-4EFA-B2B6-116199A8F1C0}" type="parTrans" cxnId="{D798CCC2-07ED-45E5-8A60-582EA08E6139}">
      <dgm:prSet/>
      <dgm:spPr/>
      <dgm:t>
        <a:bodyPr/>
        <a:lstStyle/>
        <a:p>
          <a:endParaRPr lang="es-EC"/>
        </a:p>
      </dgm:t>
    </dgm:pt>
    <dgm:pt modelId="{8904E51A-521D-439C-88B1-86DE5B7AAC59}" type="sibTrans" cxnId="{D798CCC2-07ED-45E5-8A60-582EA08E6139}">
      <dgm:prSet/>
      <dgm:spPr/>
      <dgm:t>
        <a:bodyPr/>
        <a:lstStyle/>
        <a:p>
          <a:endParaRPr lang="es-EC"/>
        </a:p>
      </dgm:t>
    </dgm:pt>
    <dgm:pt modelId="{1C84CE8E-407F-4E2C-B032-1A3487F26A93}">
      <dgm:prSet phldrT="[Texto]"/>
      <dgm:spPr/>
      <dgm:t>
        <a:bodyPr/>
        <a:lstStyle/>
        <a:p>
          <a:r>
            <a:rPr lang="es-EC"/>
            <a:t>EMPALMES MECANICOS</a:t>
          </a:r>
        </a:p>
      </dgm:t>
    </dgm:pt>
    <dgm:pt modelId="{C60886E7-7896-4C2D-9221-967365F4150F}" type="parTrans" cxnId="{24804363-CBB5-4744-A709-2C3620E003BC}">
      <dgm:prSet/>
      <dgm:spPr/>
      <dgm:t>
        <a:bodyPr/>
        <a:lstStyle/>
        <a:p>
          <a:endParaRPr lang="es-EC"/>
        </a:p>
      </dgm:t>
    </dgm:pt>
    <dgm:pt modelId="{A1229343-8983-4DFB-9C3B-086688B22ED5}" type="sibTrans" cxnId="{24804363-CBB5-4744-A709-2C3620E003BC}">
      <dgm:prSet/>
      <dgm:spPr/>
      <dgm:t>
        <a:bodyPr/>
        <a:lstStyle/>
        <a:p>
          <a:endParaRPr lang="es-EC"/>
        </a:p>
      </dgm:t>
    </dgm:pt>
    <dgm:pt modelId="{CF3CB671-0BE0-4E18-853C-673D7CE418D9}">
      <dgm:prSet phldrT="[Texto]"/>
      <dgm:spPr/>
      <dgm:t>
        <a:bodyPr/>
        <a:lstStyle/>
        <a:p>
          <a:r>
            <a:rPr lang="es-EC" dirty="0"/>
            <a:t>El empalme mecánico  es solo una unión en ambos extremos de la fibra en el soporte mecánico. Para hacer esto correctamente, es importante asegurarse de que los recubrimientos estén alineados y usar pegamento o un sistema de impresión para evitar que las fibras se desprendan.</a:t>
          </a:r>
        </a:p>
      </dgm:t>
    </dgm:pt>
    <dgm:pt modelId="{D19B2672-B59D-4FAA-8527-877159066D4A}" type="parTrans" cxnId="{1CB3F32C-8F97-4096-8E7A-F5F6A9598E0A}">
      <dgm:prSet/>
      <dgm:spPr/>
      <dgm:t>
        <a:bodyPr/>
        <a:lstStyle/>
        <a:p>
          <a:endParaRPr lang="es-EC"/>
        </a:p>
      </dgm:t>
    </dgm:pt>
    <dgm:pt modelId="{FBEF4A9C-76E6-496D-92C8-1BB8B88192B8}" type="sibTrans" cxnId="{1CB3F32C-8F97-4096-8E7A-F5F6A9598E0A}">
      <dgm:prSet/>
      <dgm:spPr/>
      <dgm:t>
        <a:bodyPr/>
        <a:lstStyle/>
        <a:p>
          <a:endParaRPr lang="es-EC"/>
        </a:p>
      </dgm:t>
    </dgm:pt>
    <dgm:pt modelId="{24A3E2FF-8A7B-4144-9803-1D8D35603702}">
      <dgm:prSet phldrT="[Texto]"/>
      <dgm:spPr/>
      <dgm:t>
        <a:bodyPr/>
        <a:lstStyle/>
        <a:p>
          <a:endParaRPr lang="es-EC" b="0"/>
        </a:p>
      </dgm:t>
    </dgm:pt>
    <dgm:pt modelId="{1C213C0E-8DA0-432A-927E-C04956281E09}" type="parTrans" cxnId="{18855C21-4805-472C-B833-1AC08E386D7A}">
      <dgm:prSet/>
      <dgm:spPr/>
      <dgm:t>
        <a:bodyPr/>
        <a:lstStyle/>
        <a:p>
          <a:endParaRPr lang="es-EC"/>
        </a:p>
      </dgm:t>
    </dgm:pt>
    <dgm:pt modelId="{62067410-0271-4B83-87B1-0CB3394FCD43}" type="sibTrans" cxnId="{18855C21-4805-472C-B833-1AC08E386D7A}">
      <dgm:prSet/>
      <dgm:spPr/>
      <dgm:t>
        <a:bodyPr/>
        <a:lstStyle/>
        <a:p>
          <a:endParaRPr lang="es-EC"/>
        </a:p>
      </dgm:t>
    </dgm:pt>
    <dgm:pt modelId="{468C6F42-706E-43E4-82FE-7646571EA52B}" type="pres">
      <dgm:prSet presAssocID="{CD21CF87-CCFC-4E27-9667-4D02166C8E0C}" presName="linear" presStyleCnt="0">
        <dgm:presLayoutVars>
          <dgm:animLvl val="lvl"/>
          <dgm:resizeHandles val="exact"/>
        </dgm:presLayoutVars>
      </dgm:prSet>
      <dgm:spPr/>
    </dgm:pt>
    <dgm:pt modelId="{7A87E1D9-BEEF-4DA4-9639-02B7455F2C7A}" type="pres">
      <dgm:prSet presAssocID="{771DB117-894E-49E9-B7E6-3ED25A9FAA3F}" presName="parentText" presStyleLbl="node1" presStyleIdx="0" presStyleCnt="2">
        <dgm:presLayoutVars>
          <dgm:chMax val="0"/>
          <dgm:bulletEnabled val="1"/>
        </dgm:presLayoutVars>
      </dgm:prSet>
      <dgm:spPr/>
    </dgm:pt>
    <dgm:pt modelId="{1026C23A-ED23-4378-8C4D-5EC05022E5E8}" type="pres">
      <dgm:prSet presAssocID="{771DB117-894E-49E9-B7E6-3ED25A9FAA3F}" presName="childText" presStyleLbl="revTx" presStyleIdx="0" presStyleCnt="2">
        <dgm:presLayoutVars>
          <dgm:bulletEnabled val="1"/>
        </dgm:presLayoutVars>
      </dgm:prSet>
      <dgm:spPr/>
    </dgm:pt>
    <dgm:pt modelId="{137108E2-5654-49EF-B1CE-B611EB4C195E}" type="pres">
      <dgm:prSet presAssocID="{1C84CE8E-407F-4E2C-B032-1A3487F26A93}" presName="parentText" presStyleLbl="node1" presStyleIdx="1" presStyleCnt="2">
        <dgm:presLayoutVars>
          <dgm:chMax val="0"/>
          <dgm:bulletEnabled val="1"/>
        </dgm:presLayoutVars>
      </dgm:prSet>
      <dgm:spPr/>
    </dgm:pt>
    <dgm:pt modelId="{A680454F-A0E6-4D45-B871-71FCB56FA504}" type="pres">
      <dgm:prSet presAssocID="{1C84CE8E-407F-4E2C-B032-1A3487F26A93}" presName="childText" presStyleLbl="revTx" presStyleIdx="1" presStyleCnt="2">
        <dgm:presLayoutVars>
          <dgm:bulletEnabled val="1"/>
        </dgm:presLayoutVars>
      </dgm:prSet>
      <dgm:spPr/>
    </dgm:pt>
  </dgm:ptLst>
  <dgm:cxnLst>
    <dgm:cxn modelId="{18855C21-4805-472C-B833-1AC08E386D7A}" srcId="{771DB117-894E-49E9-B7E6-3ED25A9FAA3F}" destId="{24A3E2FF-8A7B-4144-9803-1D8D35603702}" srcOrd="1" destOrd="0" parTransId="{1C213C0E-8DA0-432A-927E-C04956281E09}" sibTransId="{62067410-0271-4B83-87B1-0CB3394FCD43}"/>
    <dgm:cxn modelId="{1CB3F32C-8F97-4096-8E7A-F5F6A9598E0A}" srcId="{1C84CE8E-407F-4E2C-B032-1A3487F26A93}" destId="{CF3CB671-0BE0-4E18-853C-673D7CE418D9}" srcOrd="0" destOrd="0" parTransId="{D19B2672-B59D-4FAA-8527-877159066D4A}" sibTransId="{FBEF4A9C-76E6-496D-92C8-1BB8B88192B8}"/>
    <dgm:cxn modelId="{24804363-CBB5-4744-A709-2C3620E003BC}" srcId="{CD21CF87-CCFC-4E27-9667-4D02166C8E0C}" destId="{1C84CE8E-407F-4E2C-B032-1A3487F26A93}" srcOrd="1" destOrd="0" parTransId="{C60886E7-7896-4C2D-9221-967365F4150F}" sibTransId="{A1229343-8983-4DFB-9C3B-086688B22ED5}"/>
    <dgm:cxn modelId="{F27D1D66-DFD6-4F08-B886-7F87043613C8}" type="presOf" srcId="{C15732DC-ADF4-4C24-A5B2-54175E149A4E}" destId="{1026C23A-ED23-4378-8C4D-5EC05022E5E8}" srcOrd="0" destOrd="0" presId="urn:microsoft.com/office/officeart/2005/8/layout/vList2"/>
    <dgm:cxn modelId="{1ABFBC77-A9D7-451F-8726-D5CC545EC4B3}" type="presOf" srcId="{771DB117-894E-49E9-B7E6-3ED25A9FAA3F}" destId="{7A87E1D9-BEEF-4DA4-9639-02B7455F2C7A}" srcOrd="0" destOrd="0" presId="urn:microsoft.com/office/officeart/2005/8/layout/vList2"/>
    <dgm:cxn modelId="{0A02F593-1F71-4E4E-A370-F1681C8A837A}" type="presOf" srcId="{1C84CE8E-407F-4E2C-B032-1A3487F26A93}" destId="{137108E2-5654-49EF-B1CE-B611EB4C195E}" srcOrd="0" destOrd="0" presId="urn:microsoft.com/office/officeart/2005/8/layout/vList2"/>
    <dgm:cxn modelId="{D798CCC2-07ED-45E5-8A60-582EA08E6139}" srcId="{771DB117-894E-49E9-B7E6-3ED25A9FAA3F}" destId="{C15732DC-ADF4-4C24-A5B2-54175E149A4E}" srcOrd="0" destOrd="0" parTransId="{FB3AA495-09B5-4EFA-B2B6-116199A8F1C0}" sibTransId="{8904E51A-521D-439C-88B1-86DE5B7AAC59}"/>
    <dgm:cxn modelId="{9C5917CD-FD53-442C-9ACA-A14CD367D6E5}" type="presOf" srcId="{24A3E2FF-8A7B-4144-9803-1D8D35603702}" destId="{1026C23A-ED23-4378-8C4D-5EC05022E5E8}" srcOrd="0" destOrd="1" presId="urn:microsoft.com/office/officeart/2005/8/layout/vList2"/>
    <dgm:cxn modelId="{068DDBD8-98AB-41BC-9F5F-1560203415B4}" type="presOf" srcId="{CF3CB671-0BE0-4E18-853C-673D7CE418D9}" destId="{A680454F-A0E6-4D45-B871-71FCB56FA504}" srcOrd="0" destOrd="0" presId="urn:microsoft.com/office/officeart/2005/8/layout/vList2"/>
    <dgm:cxn modelId="{2A2478EC-5E70-420C-AA77-641457A40E93}" type="presOf" srcId="{CD21CF87-CCFC-4E27-9667-4D02166C8E0C}" destId="{468C6F42-706E-43E4-82FE-7646571EA52B}" srcOrd="0" destOrd="0" presId="urn:microsoft.com/office/officeart/2005/8/layout/vList2"/>
    <dgm:cxn modelId="{6D135AEF-C06C-4854-B193-151319D609BB}" srcId="{CD21CF87-CCFC-4E27-9667-4D02166C8E0C}" destId="{771DB117-894E-49E9-B7E6-3ED25A9FAA3F}" srcOrd="0" destOrd="0" parTransId="{EB8F23A9-B27C-4A89-BA0D-BD56BF9D4F2C}" sibTransId="{001DCCBD-73E4-4D4F-A8EF-E8C61A609D4C}"/>
    <dgm:cxn modelId="{846D710F-DB1B-4197-A022-720AA3C37BDC}" type="presParOf" srcId="{468C6F42-706E-43E4-82FE-7646571EA52B}" destId="{7A87E1D9-BEEF-4DA4-9639-02B7455F2C7A}" srcOrd="0" destOrd="0" presId="urn:microsoft.com/office/officeart/2005/8/layout/vList2"/>
    <dgm:cxn modelId="{1D077E31-F23A-4227-A930-4EFABACFC880}" type="presParOf" srcId="{468C6F42-706E-43E4-82FE-7646571EA52B}" destId="{1026C23A-ED23-4378-8C4D-5EC05022E5E8}" srcOrd="1" destOrd="0" presId="urn:microsoft.com/office/officeart/2005/8/layout/vList2"/>
    <dgm:cxn modelId="{D0700F52-DC86-4C21-ABE9-38A64B7A5162}" type="presParOf" srcId="{468C6F42-706E-43E4-82FE-7646571EA52B}" destId="{137108E2-5654-49EF-B1CE-B611EB4C195E}" srcOrd="2" destOrd="0" presId="urn:microsoft.com/office/officeart/2005/8/layout/vList2"/>
    <dgm:cxn modelId="{A067C6A2-1886-4A13-B5BD-8AAB58FC302E}" type="presParOf" srcId="{468C6F42-706E-43E4-82FE-7646571EA52B}" destId="{A680454F-A0E6-4D45-B871-71FCB56FA50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DF7360-4923-48E0-B90B-BDD9E5127A3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s-EC"/>
        </a:p>
      </dgm:t>
    </dgm:pt>
    <dgm:pt modelId="{B2808959-7C34-4474-A85C-3B6A9223F482}">
      <dgm:prSet phldrT="[Texto]"/>
      <dgm:spPr/>
      <dgm:t>
        <a:bodyPr/>
        <a:lstStyle/>
        <a:p>
          <a:pPr algn="ctr"/>
          <a:r>
            <a:rPr lang="es-EC" b="1">
              <a:solidFill>
                <a:sysClr val="windowText" lastClr="000000"/>
              </a:solidFill>
            </a:rPr>
            <a:t>Instalación interior</a:t>
          </a:r>
        </a:p>
        <a:p>
          <a:pPr algn="l"/>
          <a:r>
            <a:rPr lang="es-EC">
              <a:solidFill>
                <a:sysClr val="windowText" lastClr="000000"/>
              </a:solidFill>
            </a:rPr>
            <a:t>Fibras directamente conectorizables</a:t>
          </a:r>
        </a:p>
      </dgm:t>
    </dgm:pt>
    <dgm:pt modelId="{21D648B3-E1FE-4A66-AAC3-3FF9D4E9C184}" type="parTrans" cxnId="{2AD8AC7F-BC20-499F-884C-EE470E817263}">
      <dgm:prSet/>
      <dgm:spPr/>
      <dgm:t>
        <a:bodyPr/>
        <a:lstStyle/>
        <a:p>
          <a:endParaRPr lang="es-EC"/>
        </a:p>
      </dgm:t>
    </dgm:pt>
    <dgm:pt modelId="{5433012C-5930-4F4B-AA19-8DBFE13AD19D}" type="sibTrans" cxnId="{2AD8AC7F-BC20-499F-884C-EE470E817263}">
      <dgm:prSet/>
      <dgm:spPr/>
      <dgm:t>
        <a:bodyPr/>
        <a:lstStyle/>
        <a:p>
          <a:endParaRPr lang="es-EC"/>
        </a:p>
      </dgm:t>
    </dgm:pt>
    <dgm:pt modelId="{4402BB13-AA43-449D-9454-F0F198BB9C11}">
      <dgm:prSet phldrT="[Texto]"/>
      <dgm:spPr/>
      <dgm:t>
        <a:bodyPr/>
        <a:lstStyle/>
        <a:p>
          <a:pPr algn="l"/>
          <a:r>
            <a:rPr lang="es-EC" b="1">
              <a:solidFill>
                <a:sysClr val="windowText" lastClr="000000"/>
              </a:solidFill>
            </a:rPr>
            <a:t>Instalación exterior </a:t>
          </a:r>
          <a:r>
            <a:rPr lang="es-EC">
              <a:solidFill>
                <a:sysClr val="windowText" lastClr="000000"/>
              </a:solidFill>
            </a:rPr>
            <a:t>Enterrados  Canalizados  Aéreos.</a:t>
          </a:r>
        </a:p>
      </dgm:t>
    </dgm:pt>
    <dgm:pt modelId="{D9F08B0C-27EA-4242-9B32-E14CEA064ED8}" type="parTrans" cxnId="{0D41F6FD-3051-43B4-8250-009AEDBE718E}">
      <dgm:prSet/>
      <dgm:spPr/>
      <dgm:t>
        <a:bodyPr/>
        <a:lstStyle/>
        <a:p>
          <a:endParaRPr lang="es-EC"/>
        </a:p>
      </dgm:t>
    </dgm:pt>
    <dgm:pt modelId="{681F68B3-CCA3-43C9-A5B9-9ABAE47BB1E8}" type="sibTrans" cxnId="{0D41F6FD-3051-43B4-8250-009AEDBE718E}">
      <dgm:prSet/>
      <dgm:spPr/>
      <dgm:t>
        <a:bodyPr/>
        <a:lstStyle/>
        <a:p>
          <a:endParaRPr lang="es-EC"/>
        </a:p>
      </dgm:t>
    </dgm:pt>
    <dgm:pt modelId="{CE0C39E6-91BF-42CA-AB4F-8DA9726778AF}">
      <dgm:prSet phldrT="[Texto]"/>
      <dgm:spPr/>
      <dgm:t>
        <a:bodyPr/>
        <a:lstStyle/>
        <a:p>
          <a:r>
            <a:rPr lang="es-EC" b="1">
              <a:solidFill>
                <a:sysClr val="windowText" lastClr="000000"/>
              </a:solidFill>
            </a:rPr>
            <a:t>Instalación submarina</a:t>
          </a:r>
        </a:p>
      </dgm:t>
    </dgm:pt>
    <dgm:pt modelId="{0E3696F7-20BE-415A-B8DE-EB820A02A26F}" type="parTrans" cxnId="{00A8F753-F27A-4441-AC92-CB04249BDA3D}">
      <dgm:prSet/>
      <dgm:spPr/>
      <dgm:t>
        <a:bodyPr/>
        <a:lstStyle/>
        <a:p>
          <a:endParaRPr lang="es-EC"/>
        </a:p>
      </dgm:t>
    </dgm:pt>
    <dgm:pt modelId="{E51A788C-DC2B-467D-841C-2192EAAC269A}" type="sibTrans" cxnId="{00A8F753-F27A-4441-AC92-CB04249BDA3D}">
      <dgm:prSet/>
      <dgm:spPr/>
      <dgm:t>
        <a:bodyPr/>
        <a:lstStyle/>
        <a:p>
          <a:endParaRPr lang="es-EC"/>
        </a:p>
      </dgm:t>
    </dgm:pt>
    <dgm:pt modelId="{AC5C4D30-65B9-482E-B04D-68C44F20EAA0}" type="pres">
      <dgm:prSet presAssocID="{C5DF7360-4923-48E0-B90B-BDD9E5127A35}" presName="Name0" presStyleCnt="0">
        <dgm:presLayoutVars>
          <dgm:dir/>
          <dgm:resizeHandles/>
        </dgm:presLayoutVars>
      </dgm:prSet>
      <dgm:spPr/>
    </dgm:pt>
    <dgm:pt modelId="{743BA040-AE73-48B6-A128-FAEA00088A88}" type="pres">
      <dgm:prSet presAssocID="{B2808959-7C34-4474-A85C-3B6A9223F482}" presName="compNode" presStyleCnt="0"/>
      <dgm:spPr/>
    </dgm:pt>
    <dgm:pt modelId="{3B740B72-03EC-4747-A0E4-62EFC69F1F22}" type="pres">
      <dgm:prSet presAssocID="{B2808959-7C34-4474-A85C-3B6A9223F482}" presName="dummyConnPt" presStyleCnt="0"/>
      <dgm:spPr/>
    </dgm:pt>
    <dgm:pt modelId="{FFE63D54-537B-43E4-8B57-62311AC17524}" type="pres">
      <dgm:prSet presAssocID="{B2808959-7C34-4474-A85C-3B6A9223F482}" presName="node" presStyleLbl="node1" presStyleIdx="0" presStyleCnt="3">
        <dgm:presLayoutVars>
          <dgm:bulletEnabled val="1"/>
        </dgm:presLayoutVars>
      </dgm:prSet>
      <dgm:spPr/>
    </dgm:pt>
    <dgm:pt modelId="{BFFCB086-B7E7-48ED-9EDE-8DFFF79B8F54}" type="pres">
      <dgm:prSet presAssocID="{5433012C-5930-4F4B-AA19-8DBFE13AD19D}" presName="sibTrans" presStyleLbl="bgSibTrans2D1" presStyleIdx="0" presStyleCnt="2"/>
      <dgm:spPr/>
    </dgm:pt>
    <dgm:pt modelId="{AE999D7C-B17A-44FB-A435-5A7DF415D08E}" type="pres">
      <dgm:prSet presAssocID="{4402BB13-AA43-449D-9454-F0F198BB9C11}" presName="compNode" presStyleCnt="0"/>
      <dgm:spPr/>
    </dgm:pt>
    <dgm:pt modelId="{AFBC75D0-6504-4F77-9DA2-BFBFD7CFED9B}" type="pres">
      <dgm:prSet presAssocID="{4402BB13-AA43-449D-9454-F0F198BB9C11}" presName="dummyConnPt" presStyleCnt="0"/>
      <dgm:spPr/>
    </dgm:pt>
    <dgm:pt modelId="{CE61E3E0-CFAA-46B7-B763-9B8AA4A6452E}" type="pres">
      <dgm:prSet presAssocID="{4402BB13-AA43-449D-9454-F0F198BB9C11}" presName="node" presStyleLbl="node1" presStyleIdx="1" presStyleCnt="3">
        <dgm:presLayoutVars>
          <dgm:bulletEnabled val="1"/>
        </dgm:presLayoutVars>
      </dgm:prSet>
      <dgm:spPr/>
    </dgm:pt>
    <dgm:pt modelId="{2C06E55C-006C-4E9A-ACE9-8C9EB62F6297}" type="pres">
      <dgm:prSet presAssocID="{681F68B3-CCA3-43C9-A5B9-9ABAE47BB1E8}" presName="sibTrans" presStyleLbl="bgSibTrans2D1" presStyleIdx="1" presStyleCnt="2"/>
      <dgm:spPr/>
    </dgm:pt>
    <dgm:pt modelId="{98A328B7-E743-4F47-B0D0-16CEBF2D5136}" type="pres">
      <dgm:prSet presAssocID="{CE0C39E6-91BF-42CA-AB4F-8DA9726778AF}" presName="compNode" presStyleCnt="0"/>
      <dgm:spPr/>
    </dgm:pt>
    <dgm:pt modelId="{B6B1D050-DA3B-4188-8ADD-874389C2ACDD}" type="pres">
      <dgm:prSet presAssocID="{CE0C39E6-91BF-42CA-AB4F-8DA9726778AF}" presName="dummyConnPt" presStyleCnt="0"/>
      <dgm:spPr/>
    </dgm:pt>
    <dgm:pt modelId="{8FAC080B-84C1-43B0-B87C-49E307FBECD8}" type="pres">
      <dgm:prSet presAssocID="{CE0C39E6-91BF-42CA-AB4F-8DA9726778AF}" presName="node" presStyleLbl="node1" presStyleIdx="2" presStyleCnt="3">
        <dgm:presLayoutVars>
          <dgm:bulletEnabled val="1"/>
        </dgm:presLayoutVars>
      </dgm:prSet>
      <dgm:spPr/>
    </dgm:pt>
  </dgm:ptLst>
  <dgm:cxnLst>
    <dgm:cxn modelId="{C5CC9A11-DC8E-4318-B6D1-1AD230F0E955}" type="presOf" srcId="{5433012C-5930-4F4B-AA19-8DBFE13AD19D}" destId="{BFFCB086-B7E7-48ED-9EDE-8DFFF79B8F54}" srcOrd="0" destOrd="0" presId="urn:microsoft.com/office/officeart/2005/8/layout/bProcess4"/>
    <dgm:cxn modelId="{49CDA03F-6F8B-4491-83A8-5910DFE61A85}" type="presOf" srcId="{B2808959-7C34-4474-A85C-3B6A9223F482}" destId="{FFE63D54-537B-43E4-8B57-62311AC17524}" srcOrd="0" destOrd="0" presId="urn:microsoft.com/office/officeart/2005/8/layout/bProcess4"/>
    <dgm:cxn modelId="{00A8F753-F27A-4441-AC92-CB04249BDA3D}" srcId="{C5DF7360-4923-48E0-B90B-BDD9E5127A35}" destId="{CE0C39E6-91BF-42CA-AB4F-8DA9726778AF}" srcOrd="2" destOrd="0" parTransId="{0E3696F7-20BE-415A-B8DE-EB820A02A26F}" sibTransId="{E51A788C-DC2B-467D-841C-2192EAAC269A}"/>
    <dgm:cxn modelId="{2AD8AC7F-BC20-499F-884C-EE470E817263}" srcId="{C5DF7360-4923-48E0-B90B-BDD9E5127A35}" destId="{B2808959-7C34-4474-A85C-3B6A9223F482}" srcOrd="0" destOrd="0" parTransId="{21D648B3-E1FE-4A66-AAC3-3FF9D4E9C184}" sibTransId="{5433012C-5930-4F4B-AA19-8DBFE13AD19D}"/>
    <dgm:cxn modelId="{F715E486-383E-4D97-8AB6-BBDAF59B857E}" type="presOf" srcId="{CE0C39E6-91BF-42CA-AB4F-8DA9726778AF}" destId="{8FAC080B-84C1-43B0-B87C-49E307FBECD8}" srcOrd="0" destOrd="0" presId="urn:microsoft.com/office/officeart/2005/8/layout/bProcess4"/>
    <dgm:cxn modelId="{B30DC0A3-D9C2-4044-89FC-5726DBD03C64}" type="presOf" srcId="{4402BB13-AA43-449D-9454-F0F198BB9C11}" destId="{CE61E3E0-CFAA-46B7-B763-9B8AA4A6452E}" srcOrd="0" destOrd="0" presId="urn:microsoft.com/office/officeart/2005/8/layout/bProcess4"/>
    <dgm:cxn modelId="{F17031E6-BFB0-4DE1-85EA-FE0713345D9C}" type="presOf" srcId="{C5DF7360-4923-48E0-B90B-BDD9E5127A35}" destId="{AC5C4D30-65B9-482E-B04D-68C44F20EAA0}" srcOrd="0" destOrd="0" presId="urn:microsoft.com/office/officeart/2005/8/layout/bProcess4"/>
    <dgm:cxn modelId="{371171E9-EAE2-439B-B9B9-09E3E573E9E3}" type="presOf" srcId="{681F68B3-CCA3-43C9-A5B9-9ABAE47BB1E8}" destId="{2C06E55C-006C-4E9A-ACE9-8C9EB62F6297}" srcOrd="0" destOrd="0" presId="urn:microsoft.com/office/officeart/2005/8/layout/bProcess4"/>
    <dgm:cxn modelId="{0D41F6FD-3051-43B4-8250-009AEDBE718E}" srcId="{C5DF7360-4923-48E0-B90B-BDD9E5127A35}" destId="{4402BB13-AA43-449D-9454-F0F198BB9C11}" srcOrd="1" destOrd="0" parTransId="{D9F08B0C-27EA-4242-9B32-E14CEA064ED8}" sibTransId="{681F68B3-CCA3-43C9-A5B9-9ABAE47BB1E8}"/>
    <dgm:cxn modelId="{71394542-9C6E-4D53-A7F4-EDB3C2CDE275}" type="presParOf" srcId="{AC5C4D30-65B9-482E-B04D-68C44F20EAA0}" destId="{743BA040-AE73-48B6-A128-FAEA00088A88}" srcOrd="0" destOrd="0" presId="urn:microsoft.com/office/officeart/2005/8/layout/bProcess4"/>
    <dgm:cxn modelId="{9D851E26-DAFD-404D-B6C2-482F824406DE}" type="presParOf" srcId="{743BA040-AE73-48B6-A128-FAEA00088A88}" destId="{3B740B72-03EC-4747-A0E4-62EFC69F1F22}" srcOrd="0" destOrd="0" presId="urn:microsoft.com/office/officeart/2005/8/layout/bProcess4"/>
    <dgm:cxn modelId="{02F186B7-CAAD-4A63-B16D-3E5AF7F91676}" type="presParOf" srcId="{743BA040-AE73-48B6-A128-FAEA00088A88}" destId="{FFE63D54-537B-43E4-8B57-62311AC17524}" srcOrd="1" destOrd="0" presId="urn:microsoft.com/office/officeart/2005/8/layout/bProcess4"/>
    <dgm:cxn modelId="{DDD63484-2ED2-4450-94D4-C8353F316225}" type="presParOf" srcId="{AC5C4D30-65B9-482E-B04D-68C44F20EAA0}" destId="{BFFCB086-B7E7-48ED-9EDE-8DFFF79B8F54}" srcOrd="1" destOrd="0" presId="urn:microsoft.com/office/officeart/2005/8/layout/bProcess4"/>
    <dgm:cxn modelId="{417619C6-A3E5-475F-B6A8-80F9E449D198}" type="presParOf" srcId="{AC5C4D30-65B9-482E-B04D-68C44F20EAA0}" destId="{AE999D7C-B17A-44FB-A435-5A7DF415D08E}" srcOrd="2" destOrd="0" presId="urn:microsoft.com/office/officeart/2005/8/layout/bProcess4"/>
    <dgm:cxn modelId="{3AD217F4-C336-4D34-BAB7-36876A026CA2}" type="presParOf" srcId="{AE999D7C-B17A-44FB-A435-5A7DF415D08E}" destId="{AFBC75D0-6504-4F77-9DA2-BFBFD7CFED9B}" srcOrd="0" destOrd="0" presId="urn:microsoft.com/office/officeart/2005/8/layout/bProcess4"/>
    <dgm:cxn modelId="{E732BDE9-0D29-4825-BB4C-599C06A1CEB1}" type="presParOf" srcId="{AE999D7C-B17A-44FB-A435-5A7DF415D08E}" destId="{CE61E3E0-CFAA-46B7-B763-9B8AA4A6452E}" srcOrd="1" destOrd="0" presId="urn:microsoft.com/office/officeart/2005/8/layout/bProcess4"/>
    <dgm:cxn modelId="{6DDDDE34-44A9-47CA-B821-E9BDBF601ED3}" type="presParOf" srcId="{AC5C4D30-65B9-482E-B04D-68C44F20EAA0}" destId="{2C06E55C-006C-4E9A-ACE9-8C9EB62F6297}" srcOrd="3" destOrd="0" presId="urn:microsoft.com/office/officeart/2005/8/layout/bProcess4"/>
    <dgm:cxn modelId="{FEF1EF5D-0D9D-446A-BFF6-FA1F83B61D1D}" type="presParOf" srcId="{AC5C4D30-65B9-482E-B04D-68C44F20EAA0}" destId="{98A328B7-E743-4F47-B0D0-16CEBF2D5136}" srcOrd="4" destOrd="0" presId="urn:microsoft.com/office/officeart/2005/8/layout/bProcess4"/>
    <dgm:cxn modelId="{C6466CB0-53B9-4EE5-846F-C2F5AE44E96E}" type="presParOf" srcId="{98A328B7-E743-4F47-B0D0-16CEBF2D5136}" destId="{B6B1D050-DA3B-4188-8ADD-874389C2ACDD}" srcOrd="0" destOrd="0" presId="urn:microsoft.com/office/officeart/2005/8/layout/bProcess4"/>
    <dgm:cxn modelId="{7F4355ED-EE42-405C-B396-E058B4E69027}" type="presParOf" srcId="{98A328B7-E743-4F47-B0D0-16CEBF2D5136}" destId="{8FAC080B-84C1-43B0-B87C-49E307FBECD8}"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1552D-8EE9-4544-9AA9-B6339486110A}">
      <dsp:nvSpPr>
        <dsp:cNvPr id="0" name=""/>
        <dsp:cNvSpPr/>
      </dsp:nvSpPr>
      <dsp:spPr>
        <a:xfrm rot="5262583">
          <a:off x="709000" y="1076585"/>
          <a:ext cx="1483224" cy="398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8943D9-94F9-4AB3-A4ED-3AAE919CCF75}">
      <dsp:nvSpPr>
        <dsp:cNvPr id="0" name=""/>
        <dsp:cNvSpPr/>
      </dsp:nvSpPr>
      <dsp:spPr>
        <a:xfrm>
          <a:off x="960499" y="224867"/>
          <a:ext cx="1164067" cy="39508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C" sz="700" kern="1200">
              <a:solidFill>
                <a:sysClr val="windowText" lastClr="000000"/>
              </a:solidFill>
            </a:rPr>
            <a:t>FIBRA DE ÍNDICE DE ESCALÓN DE MODO SENCILLO</a:t>
          </a:r>
        </a:p>
      </dsp:txBody>
      <dsp:txXfrm>
        <a:off x="972071" y="236439"/>
        <a:ext cx="1140923" cy="371940"/>
      </dsp:txXfrm>
    </dsp:sp>
    <dsp:sp modelId="{3A5B7139-8C95-4162-9C0E-D19FD6C0802F}">
      <dsp:nvSpPr>
        <dsp:cNvPr id="0" name=""/>
        <dsp:cNvSpPr/>
      </dsp:nvSpPr>
      <dsp:spPr>
        <a:xfrm rot="21600000">
          <a:off x="2308191" y="2673624"/>
          <a:ext cx="1195439" cy="7986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C3B01F-C284-4E1A-BF87-D9C852CEA3DB}">
      <dsp:nvSpPr>
        <dsp:cNvPr id="0" name=""/>
        <dsp:cNvSpPr/>
      </dsp:nvSpPr>
      <dsp:spPr>
        <a:xfrm>
          <a:off x="699904" y="839899"/>
          <a:ext cx="1824154" cy="214955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s-EC" sz="900" kern="1200">
              <a:solidFill>
                <a:sysClr val="windowText" lastClr="000000"/>
              </a:solidFill>
            </a:rPr>
            <a:t>El núcleo central de una fibra de índice escalonado monomodo es lo suficientemente pequeño como para que haya básicamente un solo camino de luz.</a:t>
          </a:r>
        </a:p>
        <a:p>
          <a:pPr marL="0" lvl="0" indent="0" algn="l" defTabSz="400050">
            <a:lnSpc>
              <a:spcPct val="90000"/>
            </a:lnSpc>
            <a:spcBef>
              <a:spcPct val="0"/>
            </a:spcBef>
            <a:spcAft>
              <a:spcPct val="35000"/>
            </a:spcAft>
            <a:buNone/>
          </a:pPr>
          <a:r>
            <a:rPr lang="es-EC" sz="900" kern="1200">
              <a:solidFill>
                <a:sysClr val="windowText" lastClr="000000"/>
              </a:solidFill>
            </a:rPr>
            <a:t>El índice de refracción da como resultado un pequeño ángulo crítico  (aproximadamente 42 °) en la interfaz vidrio / aire, por lo que la fibra recibe luz a través de la abertura. </a:t>
          </a:r>
        </a:p>
        <a:p>
          <a:pPr marL="0" lvl="0" indent="0" defTabSz="400050">
            <a:lnSpc>
              <a:spcPct val="90000"/>
            </a:lnSpc>
            <a:spcBef>
              <a:spcPct val="0"/>
            </a:spcBef>
            <a:spcAft>
              <a:spcPct val="35000"/>
            </a:spcAft>
            <a:buNone/>
          </a:pPr>
          <a:r>
            <a:rPr lang="es-EC" sz="900" kern="1200">
              <a:solidFill>
                <a:sysClr val="windowText" lastClr="000000"/>
              </a:solidFill>
            </a:rPr>
            <a:t> lejos.</a:t>
          </a:r>
          <a:endParaRPr lang="es-EC" sz="900" kern="1200"/>
        </a:p>
      </dsp:txBody>
      <dsp:txXfrm>
        <a:off x="753332" y="893327"/>
        <a:ext cx="1717298" cy="2042698"/>
      </dsp:txXfrm>
    </dsp:sp>
    <dsp:sp modelId="{D346F574-8521-4616-A360-A551AB65C2CD}">
      <dsp:nvSpPr>
        <dsp:cNvPr id="0" name=""/>
        <dsp:cNvSpPr/>
      </dsp:nvSpPr>
      <dsp:spPr>
        <a:xfrm rot="16200017">
          <a:off x="2434904" y="1637377"/>
          <a:ext cx="1967777" cy="398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844958-58C2-4C21-A7F6-BBD9957BA53B}">
      <dsp:nvSpPr>
        <dsp:cNvPr id="0" name=""/>
        <dsp:cNvSpPr/>
      </dsp:nvSpPr>
      <dsp:spPr>
        <a:xfrm>
          <a:off x="2985234" y="2344088"/>
          <a:ext cx="867509" cy="7254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C" sz="700" kern="1200">
              <a:solidFill>
                <a:sysClr val="windowText" lastClr="000000"/>
              </a:solidFill>
            </a:rPr>
            <a:t>FIBRA DE ÍNDICE DE ESCALÓN MULTIMODO</a:t>
          </a:r>
        </a:p>
      </dsp:txBody>
      <dsp:txXfrm>
        <a:off x="3006483" y="2365337"/>
        <a:ext cx="825011" cy="682992"/>
      </dsp:txXfrm>
    </dsp:sp>
    <dsp:sp modelId="{BFD7B604-ECEC-4E26-8D71-0094422DD281}">
      <dsp:nvSpPr>
        <dsp:cNvPr id="0" name=""/>
        <dsp:cNvSpPr/>
      </dsp:nvSpPr>
      <dsp:spPr>
        <a:xfrm rot="21588341">
          <a:off x="3548497" y="556798"/>
          <a:ext cx="2012324" cy="398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719A1B-0612-4EFD-A62D-BADE518CDD05}">
      <dsp:nvSpPr>
        <dsp:cNvPr id="0" name=""/>
        <dsp:cNvSpPr/>
      </dsp:nvSpPr>
      <dsp:spPr>
        <a:xfrm>
          <a:off x="2998478" y="0"/>
          <a:ext cx="1359942" cy="142067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C" sz="700" kern="1200">
              <a:solidFill>
                <a:sysClr val="windowText" lastClr="000000"/>
              </a:solidFill>
            </a:rPr>
            <a:t>Similar a la configuración del modo simple, excepto que el núcleo central es mucho más grande. </a:t>
          </a:r>
        </a:p>
        <a:p>
          <a:pPr marL="0" lvl="0" indent="0" algn="ctr" defTabSz="311150">
            <a:lnSpc>
              <a:spcPct val="90000"/>
            </a:lnSpc>
            <a:spcBef>
              <a:spcPct val="0"/>
            </a:spcBef>
            <a:spcAft>
              <a:spcPct val="35000"/>
            </a:spcAft>
            <a:buNone/>
          </a:pPr>
          <a:r>
            <a:rPr lang="es-EC" sz="700" kern="1200">
              <a:solidFill>
                <a:sysClr val="windowText" lastClr="000000"/>
              </a:solidFill>
            </a:rPr>
            <a:t> Este tipo de fibra tiene una gran abertura de luz a fibra, lo que permite que entre más luz  al cable.</a:t>
          </a:r>
        </a:p>
      </dsp:txBody>
      <dsp:txXfrm>
        <a:off x="3038309" y="39831"/>
        <a:ext cx="1280280" cy="1341012"/>
      </dsp:txXfrm>
    </dsp:sp>
    <dsp:sp modelId="{6117E0D9-5923-4920-AD84-7036AE143D7F}">
      <dsp:nvSpPr>
        <dsp:cNvPr id="0" name=""/>
        <dsp:cNvSpPr/>
      </dsp:nvSpPr>
      <dsp:spPr>
        <a:xfrm rot="5400000">
          <a:off x="4665070" y="1373798"/>
          <a:ext cx="1710312" cy="398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269899-841F-40F4-A364-EE6819400B0F}">
      <dsp:nvSpPr>
        <dsp:cNvPr id="0" name=""/>
        <dsp:cNvSpPr/>
      </dsp:nvSpPr>
      <dsp:spPr>
        <a:xfrm>
          <a:off x="5304722" y="329062"/>
          <a:ext cx="772511" cy="54340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C" sz="700" kern="1200">
              <a:solidFill>
                <a:sysClr val="windowText" lastClr="000000"/>
              </a:solidFill>
            </a:rPr>
            <a:t>FIBRA DE ÍNDICE GRADUADO MULTIMODO</a:t>
          </a:r>
        </a:p>
      </dsp:txBody>
      <dsp:txXfrm>
        <a:off x="5320638" y="344978"/>
        <a:ext cx="740679" cy="511576"/>
      </dsp:txXfrm>
    </dsp:sp>
    <dsp:sp modelId="{CCA17C07-7FD9-4583-A02B-9073F60B58C9}">
      <dsp:nvSpPr>
        <dsp:cNvPr id="0" name=""/>
        <dsp:cNvSpPr/>
      </dsp:nvSpPr>
      <dsp:spPr>
        <a:xfrm>
          <a:off x="4754644" y="1606570"/>
          <a:ext cx="1708008" cy="148088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s-EC" sz="700" kern="1200">
              <a:solidFill>
                <a:sysClr val="windowText" lastClr="000000"/>
              </a:solidFill>
            </a:rPr>
            <a:t>Las fibras de índice graduado multimodo se caracterizan por un núcleo central con un índice de refracción no uniforme. Más alto en el centro, estrechándose hacia los bordes exteriores</a:t>
          </a:r>
        </a:p>
      </dsp:txBody>
      <dsp:txXfrm>
        <a:off x="4798018" y="1649944"/>
        <a:ext cx="1621260" cy="1394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DC9A5-C660-400D-BF3F-C9499FC9C0F2}">
      <dsp:nvSpPr>
        <dsp:cNvPr id="0" name=""/>
        <dsp:cNvSpPr/>
      </dsp:nvSpPr>
      <dsp:spPr>
        <a:xfrm>
          <a:off x="514" y="32"/>
          <a:ext cx="1504708" cy="150470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C" sz="1400" kern="1200">
              <a:solidFill>
                <a:sysClr val="windowText" lastClr="000000"/>
              </a:solidFill>
            </a:rPr>
            <a:t>Fibras Multimodo Rec. G.651</a:t>
          </a:r>
        </a:p>
        <a:p>
          <a:pPr marL="0" lvl="0" indent="0" algn="ctr" defTabSz="622300">
            <a:lnSpc>
              <a:spcPct val="90000"/>
            </a:lnSpc>
            <a:spcBef>
              <a:spcPct val="0"/>
            </a:spcBef>
            <a:spcAft>
              <a:spcPct val="35000"/>
            </a:spcAft>
            <a:buNone/>
          </a:pPr>
          <a:endParaRPr lang="es-EC" sz="1400" kern="1200">
            <a:solidFill>
              <a:sysClr val="windowText" lastClr="000000"/>
            </a:solidFill>
          </a:endParaRPr>
        </a:p>
      </dsp:txBody>
      <dsp:txXfrm>
        <a:off x="220873" y="220391"/>
        <a:ext cx="1063990" cy="1063990"/>
      </dsp:txXfrm>
    </dsp:sp>
    <dsp:sp modelId="{29D70C74-461F-4702-A8F6-7679E4BE3A72}">
      <dsp:nvSpPr>
        <dsp:cNvPr id="0" name=""/>
        <dsp:cNvSpPr/>
      </dsp:nvSpPr>
      <dsp:spPr>
        <a:xfrm>
          <a:off x="1388744" y="-212803"/>
          <a:ext cx="941139" cy="5078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C" sz="1100" kern="1200"/>
        </a:p>
      </dsp:txBody>
      <dsp:txXfrm>
        <a:off x="1388744" y="-111235"/>
        <a:ext cx="788787" cy="304703"/>
      </dsp:txXfrm>
    </dsp:sp>
    <dsp:sp modelId="{8258EF0E-F943-46FA-8FBA-963493F818AE}">
      <dsp:nvSpPr>
        <dsp:cNvPr id="0" name=""/>
        <dsp:cNvSpPr/>
      </dsp:nvSpPr>
      <dsp:spPr>
        <a:xfrm>
          <a:off x="2266677" y="32"/>
          <a:ext cx="1504708" cy="150470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C" sz="1400" kern="1200" dirty="0">
              <a:solidFill>
                <a:sysClr val="windowText" lastClr="000000"/>
              </a:solidFill>
            </a:rPr>
            <a:t>Fibras Monomodo Rec. G.652.</a:t>
          </a:r>
        </a:p>
      </dsp:txBody>
      <dsp:txXfrm>
        <a:off x="2487036" y="220391"/>
        <a:ext cx="1063990" cy="1063990"/>
      </dsp:txXfrm>
    </dsp:sp>
    <dsp:sp modelId="{24751A01-D0E6-4F1A-8D68-21F5EFB3CC8E}">
      <dsp:nvSpPr>
        <dsp:cNvPr id="0" name=""/>
        <dsp:cNvSpPr/>
      </dsp:nvSpPr>
      <dsp:spPr>
        <a:xfrm rot="10800000">
          <a:off x="1442016" y="1209738"/>
          <a:ext cx="941139" cy="5078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C" sz="1100" kern="1200"/>
        </a:p>
      </dsp:txBody>
      <dsp:txXfrm rot="10800000">
        <a:off x="1594368" y="1311306"/>
        <a:ext cx="788787" cy="3047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FC357-8AB2-4E1C-B919-34D81E881095}">
      <dsp:nvSpPr>
        <dsp:cNvPr id="0" name=""/>
        <dsp:cNvSpPr/>
      </dsp:nvSpPr>
      <dsp:spPr>
        <a:xfrm>
          <a:off x="3068974" y="0"/>
          <a:ext cx="2042001" cy="2042312"/>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3314B0-4D1D-43E3-8DA3-4D6B969EFBF8}">
      <dsp:nvSpPr>
        <dsp:cNvPr id="0" name=""/>
        <dsp:cNvSpPr/>
      </dsp:nvSpPr>
      <dsp:spPr>
        <a:xfrm>
          <a:off x="3520323" y="737336"/>
          <a:ext cx="1134701" cy="567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s-EC" sz="500" kern="1200"/>
            <a:t>Tubo suelto:Fibras Monomodo Rec. G.652.Cada fibra está envuelta en un tubo protector</a:t>
          </a:r>
        </a:p>
      </dsp:txBody>
      <dsp:txXfrm>
        <a:off x="3520323" y="737336"/>
        <a:ext cx="1134701" cy="567214"/>
      </dsp:txXfrm>
    </dsp:sp>
    <dsp:sp modelId="{1B4B062D-01EF-4EA3-95BF-7F41573B293D}">
      <dsp:nvSpPr>
        <dsp:cNvPr id="0" name=""/>
        <dsp:cNvSpPr/>
      </dsp:nvSpPr>
      <dsp:spPr>
        <a:xfrm>
          <a:off x="2501815" y="1173460"/>
          <a:ext cx="2042001" cy="2042312"/>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4D39EE-96B0-419B-8E53-67D19F7FB768}">
      <dsp:nvSpPr>
        <dsp:cNvPr id="0" name=""/>
        <dsp:cNvSpPr/>
      </dsp:nvSpPr>
      <dsp:spPr>
        <a:xfrm>
          <a:off x="2955465" y="1888968"/>
          <a:ext cx="1134701" cy="567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 tIns="3175" rIns="3175" bIns="3175" numCol="1" spcCol="1270" anchor="ctr" anchorCtr="0">
          <a:noAutofit/>
        </a:bodyPr>
        <a:lstStyle/>
        <a:p>
          <a:pPr marL="0" lvl="0" indent="0" algn="l" defTabSz="222250">
            <a:lnSpc>
              <a:spcPct val="90000"/>
            </a:lnSpc>
            <a:spcBef>
              <a:spcPct val="0"/>
            </a:spcBef>
            <a:spcAft>
              <a:spcPct val="35000"/>
            </a:spcAft>
            <a:buNone/>
          </a:pPr>
          <a:r>
            <a:rPr lang="es-EC" sz="500" kern="1200"/>
            <a:t>FIBRA ÓPTICA RESTRINGIDA:Hay un búfer primario y otro búfer alrededor del cable. </a:t>
          </a:r>
        </a:p>
        <a:p>
          <a:pPr marL="0" lvl="0" indent="0" algn="l" defTabSz="222250">
            <a:lnSpc>
              <a:spcPct val="90000"/>
            </a:lnSpc>
            <a:spcBef>
              <a:spcPct val="0"/>
            </a:spcBef>
            <a:spcAft>
              <a:spcPct val="35000"/>
            </a:spcAft>
            <a:buNone/>
          </a:pPr>
          <a:r>
            <a:rPr lang="es-EC" sz="500" kern="1200"/>
            <a:t> Dispositivo secundario que brinda protección contra influencias mecánicas externas que pueden provocar roturas o atenuaciones excesivas.</a:t>
          </a:r>
        </a:p>
      </dsp:txBody>
      <dsp:txXfrm>
        <a:off x="2955465" y="1888968"/>
        <a:ext cx="1134701" cy="567214"/>
      </dsp:txXfrm>
    </dsp:sp>
    <dsp:sp modelId="{D82ADD9F-92AF-4B5D-9F47-B0E766777C99}">
      <dsp:nvSpPr>
        <dsp:cNvPr id="0" name=""/>
        <dsp:cNvSpPr/>
      </dsp:nvSpPr>
      <dsp:spPr>
        <a:xfrm>
          <a:off x="3214310" y="2487344"/>
          <a:ext cx="1754395" cy="1755099"/>
        </a:xfrm>
        <a:prstGeom prst="blockArc">
          <a:avLst>
            <a:gd name="adj1" fmla="val 13500000"/>
            <a:gd name="adj2" fmla="val 10800000"/>
            <a:gd name="adj3" fmla="val 1274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0939FD-112A-419B-970C-D96CA7189B40}">
      <dsp:nvSpPr>
        <dsp:cNvPr id="0" name=""/>
        <dsp:cNvSpPr/>
      </dsp:nvSpPr>
      <dsp:spPr>
        <a:xfrm>
          <a:off x="3523007" y="3099529"/>
          <a:ext cx="1134701" cy="567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s-EC" sz="500" kern="1200"/>
            <a:t>- HILOS MÚLTIPLES:Hay un elemento central de acero y una envoltura de cinta de mylar para aplicar tensión.</a:t>
          </a:r>
        </a:p>
      </dsp:txBody>
      <dsp:txXfrm>
        <a:off x="3523007" y="3099529"/>
        <a:ext cx="1134701" cy="5672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FC357-8AB2-4E1C-B919-34D81E881095}">
      <dsp:nvSpPr>
        <dsp:cNvPr id="0" name=""/>
        <dsp:cNvSpPr/>
      </dsp:nvSpPr>
      <dsp:spPr>
        <a:xfrm>
          <a:off x="861727" y="0"/>
          <a:ext cx="2657867" cy="2658459"/>
        </a:xfrm>
        <a:prstGeom prst="circularArrow">
          <a:avLst>
            <a:gd name="adj1" fmla="val 10980"/>
            <a:gd name="adj2" fmla="val 1142322"/>
            <a:gd name="adj3" fmla="val 9000000"/>
            <a:gd name="adj4" fmla="val 10800000"/>
            <a:gd name="adj5" fmla="val 125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3314B0-4D1D-43E3-8DA3-4D6B969EFBF8}">
      <dsp:nvSpPr>
        <dsp:cNvPr id="0" name=""/>
        <dsp:cNvSpPr/>
      </dsp:nvSpPr>
      <dsp:spPr>
        <a:xfrm>
          <a:off x="1448678" y="962362"/>
          <a:ext cx="1483114" cy="741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s-EC" sz="900" kern="1200"/>
            <a:t>LISTÓN: Tiene un refuerzo y dos capas de revestimiento de barrera térmica que le confiere resistencia mecánica.</a:t>
          </a:r>
        </a:p>
      </dsp:txBody>
      <dsp:txXfrm>
        <a:off x="1448678" y="962362"/>
        <a:ext cx="1483114" cy="7414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799E9-F1DD-4EE8-B216-160388A582FE}">
      <dsp:nvSpPr>
        <dsp:cNvPr id="0" name=""/>
        <dsp:cNvSpPr/>
      </dsp:nvSpPr>
      <dsp:spPr>
        <a:xfrm>
          <a:off x="328319" y="0"/>
          <a:ext cx="1862218" cy="186221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885FC-83E6-447D-80DE-84919E13C092}">
      <dsp:nvSpPr>
        <dsp:cNvPr id="0" name=""/>
        <dsp:cNvSpPr/>
      </dsp:nvSpPr>
      <dsp:spPr>
        <a:xfrm>
          <a:off x="328319" y="0"/>
          <a:ext cx="186" cy="3724437"/>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D00948-1734-4A6D-BF77-DEA1EEEAA23B}">
      <dsp:nvSpPr>
        <dsp:cNvPr id="0" name=""/>
        <dsp:cNvSpPr/>
      </dsp:nvSpPr>
      <dsp:spPr>
        <a:xfrm>
          <a:off x="328319" y="1862218"/>
          <a:ext cx="1862218" cy="1862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s-EC" sz="1000" b="1" kern="1200"/>
            <a:t>TENDIDO ÁEREO</a:t>
          </a:r>
          <a:r>
            <a:rPr lang="es-EC" sz="1000" kern="1200"/>
            <a:t>:Las líneas de transmisión aéreas son líneas de transmisión en las que la instalación  de cables está respaldada por un mástil de comunicación o eléctrico. Suelen utilizarse en zonas rurales e industriales, pero con este tipo de tendido se pueden encontrar zonas urbanas.</a:t>
          </a:r>
        </a:p>
      </dsp:txBody>
      <dsp:txXfrm>
        <a:off x="328319" y="1862218"/>
        <a:ext cx="1862218" cy="1862218"/>
      </dsp:txXfrm>
    </dsp:sp>
    <dsp:sp modelId="{8DF6B0F7-521A-4CC0-BA6F-54FA4F6CFC7B}">
      <dsp:nvSpPr>
        <dsp:cNvPr id="0" name=""/>
        <dsp:cNvSpPr/>
      </dsp:nvSpPr>
      <dsp:spPr>
        <a:xfrm>
          <a:off x="2477199" y="13948"/>
          <a:ext cx="1862218" cy="186221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BD0582-5FB0-44B2-8C9A-AE049D5D4139}">
      <dsp:nvSpPr>
        <dsp:cNvPr id="0" name=""/>
        <dsp:cNvSpPr/>
      </dsp:nvSpPr>
      <dsp:spPr>
        <a:xfrm>
          <a:off x="2191162" y="0"/>
          <a:ext cx="186" cy="3724437"/>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38B25D-C658-49D5-8D1A-2639DE06A733}">
      <dsp:nvSpPr>
        <dsp:cNvPr id="0" name=""/>
        <dsp:cNvSpPr/>
      </dsp:nvSpPr>
      <dsp:spPr>
        <a:xfrm>
          <a:off x="2191162" y="1862218"/>
          <a:ext cx="1862218" cy="1862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s-EC" sz="1000" b="1" kern="1200"/>
            <a:t>TENDIDO SUBTERRANEO</a:t>
          </a:r>
          <a:r>
            <a:rPr lang="es-EC" sz="1000" b="0" kern="1200"/>
            <a:t>:Se coloca cámaras de paso cada 550 metros y en puentes o cruces y con una reserva de 15 metros y cámaras de empalme cada 4 Km con una reserva de 30 metros</a:t>
          </a:r>
        </a:p>
      </dsp:txBody>
      <dsp:txXfrm>
        <a:off x="2191162" y="1862218"/>
        <a:ext cx="1862218" cy="1862218"/>
      </dsp:txXfrm>
    </dsp:sp>
    <dsp:sp modelId="{9DC59888-E14B-49D6-9238-FB760BCAA139}">
      <dsp:nvSpPr>
        <dsp:cNvPr id="0" name=""/>
        <dsp:cNvSpPr/>
      </dsp:nvSpPr>
      <dsp:spPr>
        <a:xfrm>
          <a:off x="4054005" y="0"/>
          <a:ext cx="1862218" cy="186221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2AA282-17EC-4F1D-A5B2-BE6B030B9815}">
      <dsp:nvSpPr>
        <dsp:cNvPr id="0" name=""/>
        <dsp:cNvSpPr/>
      </dsp:nvSpPr>
      <dsp:spPr>
        <a:xfrm>
          <a:off x="4054005" y="0"/>
          <a:ext cx="186" cy="3724437"/>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7C5DFC-AAE8-490F-B52C-8FB4F8FE2010}">
      <dsp:nvSpPr>
        <dsp:cNvPr id="0" name=""/>
        <dsp:cNvSpPr/>
      </dsp:nvSpPr>
      <dsp:spPr>
        <a:xfrm>
          <a:off x="4054005" y="1862218"/>
          <a:ext cx="1862218" cy="1862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s-EC" sz="1000" b="1" kern="1200"/>
            <a:t>TENDIDO MARITIMO:</a:t>
          </a:r>
          <a:r>
            <a:rPr lang="es-EC" sz="1000" b="0" kern="1200"/>
            <a:t>En la actualidad se encuentran instalados o en proceso una gran cantidad de enlaces mediante fibra óptica de este tipo, con la finalidad de efectuar enlaces de gran longitud.</a:t>
          </a:r>
        </a:p>
      </dsp:txBody>
      <dsp:txXfrm>
        <a:off x="4054005" y="1862218"/>
        <a:ext cx="1862218" cy="18622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7E1D9-BEEF-4DA4-9639-02B7455F2C7A}">
      <dsp:nvSpPr>
        <dsp:cNvPr id="0" name=""/>
        <dsp:cNvSpPr/>
      </dsp:nvSpPr>
      <dsp:spPr>
        <a:xfrm>
          <a:off x="0" y="52370"/>
          <a:ext cx="8095784" cy="31180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C" sz="1300" kern="1200"/>
            <a:t>EMPALMES DE FUSION</a:t>
          </a:r>
        </a:p>
      </dsp:txBody>
      <dsp:txXfrm>
        <a:off x="15221" y="67591"/>
        <a:ext cx="8065342" cy="281363"/>
      </dsp:txXfrm>
    </dsp:sp>
    <dsp:sp modelId="{1026C23A-ED23-4378-8C4D-5EC05022E5E8}">
      <dsp:nvSpPr>
        <dsp:cNvPr id="0" name=""/>
        <dsp:cNvSpPr/>
      </dsp:nvSpPr>
      <dsp:spPr>
        <a:xfrm>
          <a:off x="0" y="364175"/>
          <a:ext cx="8095784"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041" tIns="16510" rIns="92456" bIns="16510" numCol="1" spcCol="1270" anchor="t" anchorCtr="0">
          <a:noAutofit/>
        </a:bodyPr>
        <a:lstStyle/>
        <a:p>
          <a:pPr marL="57150" lvl="1" indent="-57150" algn="l" defTabSz="444500">
            <a:lnSpc>
              <a:spcPct val="90000"/>
            </a:lnSpc>
            <a:spcBef>
              <a:spcPct val="0"/>
            </a:spcBef>
            <a:spcAft>
              <a:spcPct val="20000"/>
            </a:spcAft>
            <a:buChar char="•"/>
          </a:pPr>
          <a:r>
            <a:rPr lang="es-EC" sz="1000" b="0" i="0" kern="1200"/>
            <a:t>El empalme por fusión consiste en unir dos fibras mediante la fusión de las dos fibras. El resultado es una unión casi perfecta / sin pérdidas.</a:t>
          </a:r>
          <a:endParaRPr lang="es-EC" sz="1000" b="0" kern="1200"/>
        </a:p>
        <a:p>
          <a:pPr marL="57150" lvl="1" indent="-57150" algn="l" defTabSz="444500">
            <a:lnSpc>
              <a:spcPct val="90000"/>
            </a:lnSpc>
            <a:spcBef>
              <a:spcPct val="0"/>
            </a:spcBef>
            <a:spcAft>
              <a:spcPct val="20000"/>
            </a:spcAft>
            <a:buChar char="•"/>
          </a:pPr>
          <a:endParaRPr lang="es-EC" sz="1000" b="0" kern="1200"/>
        </a:p>
      </dsp:txBody>
      <dsp:txXfrm>
        <a:off x="0" y="364175"/>
        <a:ext cx="8095784" cy="484380"/>
      </dsp:txXfrm>
    </dsp:sp>
    <dsp:sp modelId="{137108E2-5654-49EF-B1CE-B611EB4C195E}">
      <dsp:nvSpPr>
        <dsp:cNvPr id="0" name=""/>
        <dsp:cNvSpPr/>
      </dsp:nvSpPr>
      <dsp:spPr>
        <a:xfrm>
          <a:off x="0" y="848555"/>
          <a:ext cx="8095784" cy="31180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C" sz="1300" kern="1200"/>
            <a:t>EMPALMES MECANICOS</a:t>
          </a:r>
        </a:p>
      </dsp:txBody>
      <dsp:txXfrm>
        <a:off x="15221" y="863776"/>
        <a:ext cx="8065342" cy="281363"/>
      </dsp:txXfrm>
    </dsp:sp>
    <dsp:sp modelId="{A680454F-A0E6-4D45-B871-71FCB56FA504}">
      <dsp:nvSpPr>
        <dsp:cNvPr id="0" name=""/>
        <dsp:cNvSpPr/>
      </dsp:nvSpPr>
      <dsp:spPr>
        <a:xfrm>
          <a:off x="0" y="1160360"/>
          <a:ext cx="8095784" cy="45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041" tIns="16510" rIns="92456" bIns="16510" numCol="1" spcCol="1270" anchor="t" anchorCtr="0">
          <a:noAutofit/>
        </a:bodyPr>
        <a:lstStyle/>
        <a:p>
          <a:pPr marL="57150" lvl="1" indent="-57150" algn="l" defTabSz="444500">
            <a:lnSpc>
              <a:spcPct val="90000"/>
            </a:lnSpc>
            <a:spcBef>
              <a:spcPct val="0"/>
            </a:spcBef>
            <a:spcAft>
              <a:spcPct val="20000"/>
            </a:spcAft>
            <a:buChar char="•"/>
          </a:pPr>
          <a:r>
            <a:rPr lang="es-EC" sz="1000" kern="1200" dirty="0"/>
            <a:t>El empalme mecánico  es solo una unión en ambos extremos de la fibra en el soporte mecánico. Para hacer esto correctamente, es importante asegurarse de que los recubrimientos estén alineados y usar pegamento o un sistema de impresión para evitar que las fibras se desprendan.</a:t>
          </a:r>
        </a:p>
      </dsp:txBody>
      <dsp:txXfrm>
        <a:off x="0" y="1160360"/>
        <a:ext cx="8095784" cy="457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CB086-B7E7-48ED-9EDE-8DFFF79B8F54}">
      <dsp:nvSpPr>
        <dsp:cNvPr id="0" name=""/>
        <dsp:cNvSpPr/>
      </dsp:nvSpPr>
      <dsp:spPr>
        <a:xfrm rot="5400000">
          <a:off x="297786" y="1058118"/>
          <a:ext cx="1645858" cy="19897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E63D54-537B-43E4-8B57-62311AC17524}">
      <dsp:nvSpPr>
        <dsp:cNvPr id="0" name=""/>
        <dsp:cNvSpPr/>
      </dsp:nvSpPr>
      <dsp:spPr>
        <a:xfrm>
          <a:off x="672426" y="1855"/>
          <a:ext cx="2210813" cy="132648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C" sz="1700" b="1" kern="1200">
              <a:solidFill>
                <a:sysClr val="windowText" lastClr="000000"/>
              </a:solidFill>
            </a:rPr>
            <a:t>Instalación interior</a:t>
          </a:r>
        </a:p>
        <a:p>
          <a:pPr marL="0" lvl="0" indent="0" algn="l" defTabSz="755650">
            <a:lnSpc>
              <a:spcPct val="90000"/>
            </a:lnSpc>
            <a:spcBef>
              <a:spcPct val="0"/>
            </a:spcBef>
            <a:spcAft>
              <a:spcPct val="35000"/>
            </a:spcAft>
            <a:buNone/>
          </a:pPr>
          <a:r>
            <a:rPr lang="es-EC" sz="1700" kern="1200">
              <a:solidFill>
                <a:sysClr val="windowText" lastClr="000000"/>
              </a:solidFill>
            </a:rPr>
            <a:t>Fibras directamente conectorizables</a:t>
          </a:r>
        </a:p>
      </dsp:txBody>
      <dsp:txXfrm>
        <a:off x="711278" y="40707"/>
        <a:ext cx="2133109" cy="1248784"/>
      </dsp:txXfrm>
    </dsp:sp>
    <dsp:sp modelId="{2C06E55C-006C-4E9A-ACE9-8C9EB62F6297}">
      <dsp:nvSpPr>
        <dsp:cNvPr id="0" name=""/>
        <dsp:cNvSpPr/>
      </dsp:nvSpPr>
      <dsp:spPr>
        <a:xfrm>
          <a:off x="1126841" y="1887173"/>
          <a:ext cx="2928130" cy="19897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61E3E0-CFAA-46B7-B763-9B8AA4A6452E}">
      <dsp:nvSpPr>
        <dsp:cNvPr id="0" name=""/>
        <dsp:cNvSpPr/>
      </dsp:nvSpPr>
      <dsp:spPr>
        <a:xfrm>
          <a:off x="672426" y="1659966"/>
          <a:ext cx="2210813" cy="132648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C" sz="1700" b="1" kern="1200">
              <a:solidFill>
                <a:sysClr val="windowText" lastClr="000000"/>
              </a:solidFill>
            </a:rPr>
            <a:t>Instalación exterior </a:t>
          </a:r>
          <a:r>
            <a:rPr lang="es-EC" sz="1700" kern="1200">
              <a:solidFill>
                <a:sysClr val="windowText" lastClr="000000"/>
              </a:solidFill>
            </a:rPr>
            <a:t>Enterrados  Canalizados  Aéreos.</a:t>
          </a:r>
        </a:p>
      </dsp:txBody>
      <dsp:txXfrm>
        <a:off x="711278" y="1698818"/>
        <a:ext cx="2133109" cy="1248784"/>
      </dsp:txXfrm>
    </dsp:sp>
    <dsp:sp modelId="{8FAC080B-84C1-43B0-B87C-49E307FBECD8}">
      <dsp:nvSpPr>
        <dsp:cNvPr id="0" name=""/>
        <dsp:cNvSpPr/>
      </dsp:nvSpPr>
      <dsp:spPr>
        <a:xfrm>
          <a:off x="3612809" y="1659966"/>
          <a:ext cx="2210813" cy="132648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C" sz="1700" b="1" kern="1200">
              <a:solidFill>
                <a:sysClr val="windowText" lastClr="000000"/>
              </a:solidFill>
            </a:rPr>
            <a:t>Instalación submarina</a:t>
          </a:r>
        </a:p>
      </dsp:txBody>
      <dsp:txXfrm>
        <a:off x="3651661" y="1698818"/>
        <a:ext cx="2133109" cy="124878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e38dc7bb6a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e38dc7bb6a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674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9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848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09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836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471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84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957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e38dc7bb6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e38dc7bb6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e49ec3022a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e49ec3022a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e1886a29ab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e1886a29a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38dc7bb6a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38dc7bb6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38dc7bb6a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38dc7bb6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761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38dc7bb6a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38dc7bb6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939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38dc7bb6a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38dc7bb6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992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e38dc7bb6a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e38dc7bb6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e38dc7bb6a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e38dc7bb6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e49ec3022a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e49ec3022a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e1886a29ab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e1886a29a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51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99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376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5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14678598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91163300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88260781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422861368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10841807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90758382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75356976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92167585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96716858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36"/>
        <p:cNvGrpSpPr/>
        <p:nvPr/>
      </p:nvGrpSpPr>
      <p:grpSpPr>
        <a:xfrm>
          <a:off x="0" y="0"/>
          <a:ext cx="0" cy="0"/>
          <a:chOff x="0" y="0"/>
          <a:chExt cx="0" cy="0"/>
        </a:xfrm>
      </p:grpSpPr>
      <p:sp>
        <p:nvSpPr>
          <p:cNvPr id="337" name="Google Shape;337;p14"/>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8" name="Google Shape;338;p14"/>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extLst>
      <p:ext uri="{BB962C8B-B14F-4D97-AF65-F5344CB8AC3E}">
        <p14:creationId xmlns:p14="http://schemas.microsoft.com/office/powerpoint/2010/main" val="367978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8937005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37"/>
        <p:cNvGrpSpPr/>
        <p:nvPr/>
      </p:nvGrpSpPr>
      <p:grpSpPr>
        <a:xfrm>
          <a:off x="0" y="0"/>
          <a:ext cx="0" cy="0"/>
          <a:chOff x="0" y="0"/>
          <a:chExt cx="0" cy="0"/>
        </a:xfrm>
      </p:grpSpPr>
      <p:sp>
        <p:nvSpPr>
          <p:cNvPr id="260" name="Google Shape;260;p9"/>
          <p:cNvSpPr txBox="1">
            <a:spLocks noGrp="1"/>
          </p:cNvSpPr>
          <p:nvPr>
            <p:ph type="title"/>
          </p:nvPr>
        </p:nvSpPr>
        <p:spPr>
          <a:xfrm>
            <a:off x="4691075" y="1303150"/>
            <a:ext cx="3663300" cy="71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1" name="Google Shape;261;p9"/>
          <p:cNvSpPr txBox="1">
            <a:spLocks noGrp="1"/>
          </p:cNvSpPr>
          <p:nvPr>
            <p:ph type="subTitle" idx="1"/>
          </p:nvPr>
        </p:nvSpPr>
        <p:spPr>
          <a:xfrm>
            <a:off x="4691175" y="2143100"/>
            <a:ext cx="3663300" cy="167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2968644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2" name="Google Shape;72;p3"/>
          <p:cNvSpPr txBox="1">
            <a:spLocks noGrp="1"/>
          </p:cNvSpPr>
          <p:nvPr>
            <p:ph type="title" idx="2" hasCustomPrompt="1"/>
          </p:nvPr>
        </p:nvSpPr>
        <p:spPr>
          <a:xfrm>
            <a:off x="3995121" y="1227576"/>
            <a:ext cx="1157400" cy="11574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3"/>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774787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76"/>
        <p:cNvGrpSpPr/>
        <p:nvPr/>
      </p:nvGrpSpPr>
      <p:grpSpPr>
        <a:xfrm>
          <a:off x="0" y="0"/>
          <a:ext cx="0" cy="0"/>
          <a:chOff x="0" y="0"/>
          <a:chExt cx="0" cy="0"/>
        </a:xfrm>
      </p:grpSpPr>
      <p:sp>
        <p:nvSpPr>
          <p:cNvPr id="204" name="Google Shape;204;p7"/>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5" name="Google Shape;205;p7"/>
          <p:cNvSpPr txBox="1">
            <a:spLocks noGrp="1"/>
          </p:cNvSpPr>
          <p:nvPr>
            <p:ph type="body" idx="1"/>
          </p:nvPr>
        </p:nvSpPr>
        <p:spPr>
          <a:xfrm>
            <a:off x="713325" y="1770600"/>
            <a:ext cx="4254600" cy="2468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spTree>
    <p:extLst>
      <p:ext uri="{BB962C8B-B14F-4D97-AF65-F5344CB8AC3E}">
        <p14:creationId xmlns:p14="http://schemas.microsoft.com/office/powerpoint/2010/main" val="1014679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06"/>
        <p:cNvGrpSpPr/>
        <p:nvPr/>
      </p:nvGrpSpPr>
      <p:grpSpPr>
        <a:xfrm>
          <a:off x="0" y="0"/>
          <a:ext cx="0" cy="0"/>
          <a:chOff x="0" y="0"/>
          <a:chExt cx="0" cy="0"/>
        </a:xfrm>
      </p:grpSpPr>
      <p:sp>
        <p:nvSpPr>
          <p:cNvPr id="236" name="Google Shape;236;p8"/>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extLst>
      <p:ext uri="{BB962C8B-B14F-4D97-AF65-F5344CB8AC3E}">
        <p14:creationId xmlns:p14="http://schemas.microsoft.com/office/powerpoint/2010/main" val="1166174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80" name="Google Shape;680;p25"/>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spTree>
    <p:extLst>
      <p:ext uri="{BB962C8B-B14F-4D97-AF65-F5344CB8AC3E}">
        <p14:creationId xmlns:p14="http://schemas.microsoft.com/office/powerpoint/2010/main" val="12989618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extLst>
      <p:ext uri="{BB962C8B-B14F-4D97-AF65-F5344CB8AC3E}">
        <p14:creationId xmlns:p14="http://schemas.microsoft.com/office/powerpoint/2010/main" val="2037707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64"/>
        <p:cNvGrpSpPr/>
        <p:nvPr/>
      </p:nvGrpSpPr>
      <p:grpSpPr>
        <a:xfrm>
          <a:off x="0" y="0"/>
          <a:ext cx="0" cy="0"/>
          <a:chOff x="0" y="0"/>
          <a:chExt cx="0" cy="0"/>
        </a:xfrm>
      </p:grpSpPr>
      <p:sp>
        <p:nvSpPr>
          <p:cNvPr id="295" name="Google Shape;295;p11"/>
          <p:cNvSpPr txBox="1">
            <a:spLocks noGrp="1"/>
          </p:cNvSpPr>
          <p:nvPr>
            <p:ph type="title" hasCustomPrompt="1"/>
          </p:nvPr>
        </p:nvSpPr>
        <p:spPr>
          <a:xfrm>
            <a:off x="1681800" y="1603075"/>
            <a:ext cx="5780400" cy="1366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296" name="Google Shape;296;p11"/>
          <p:cNvSpPr txBox="1">
            <a:spLocks noGrp="1"/>
          </p:cNvSpPr>
          <p:nvPr>
            <p:ph type="subTitle" idx="1"/>
          </p:nvPr>
        </p:nvSpPr>
        <p:spPr>
          <a:xfrm>
            <a:off x="2059200" y="2969825"/>
            <a:ext cx="5025600" cy="57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extLst>
      <p:ext uri="{BB962C8B-B14F-4D97-AF65-F5344CB8AC3E}">
        <p14:creationId xmlns:p14="http://schemas.microsoft.com/office/powerpoint/2010/main" val="32272059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99"/>
        <p:cNvGrpSpPr/>
        <p:nvPr/>
      </p:nvGrpSpPr>
      <p:grpSpPr>
        <a:xfrm>
          <a:off x="0" y="0"/>
          <a:ext cx="0" cy="0"/>
          <a:chOff x="0" y="0"/>
          <a:chExt cx="0" cy="0"/>
        </a:xfrm>
      </p:grpSpPr>
      <p:sp>
        <p:nvSpPr>
          <p:cNvPr id="700" name="Google Shape;700;p26"/>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01" name="Google Shape;701;p26"/>
          <p:cNvSpPr txBox="1">
            <a:spLocks noGrp="1"/>
          </p:cNvSpPr>
          <p:nvPr>
            <p:ph type="body" idx="1"/>
          </p:nvPr>
        </p:nvSpPr>
        <p:spPr>
          <a:xfrm>
            <a:off x="1370205" y="1727864"/>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spTree>
    <p:extLst>
      <p:ext uri="{BB962C8B-B14F-4D97-AF65-F5344CB8AC3E}">
        <p14:creationId xmlns:p14="http://schemas.microsoft.com/office/powerpoint/2010/main" val="4269854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16643104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12316451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7737743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84350818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7/17/2023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02246146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7/17/2023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13982314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7/17/2023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661142275"/>
      </p:ext>
    </p:extLst>
  </p:cSld>
  <p:clrMapOvr>
    <a:masterClrMapping/>
  </p:clrMapOvr>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image" Target="../media/image2.png"/><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image" Target="../media/image5.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theme" Target="../theme/theme2.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56"/>
        <p:cNvGrpSpPr/>
        <p:nvPr/>
      </p:nvGrpSpPr>
      <p:grpSpPr>
        <a:xfrm>
          <a:off x="0" y="0"/>
          <a:ext cx="0" cy="0"/>
          <a:chOff x="0" y="0"/>
          <a:chExt cx="0" cy="0"/>
        </a:xfrm>
      </p:grpSpPr>
      <p:sp>
        <p:nvSpPr>
          <p:cNvPr id="857" name="Google Shape;857;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58" name="Google Shape;858;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dirty="0"/>
              <a:t>7/17/2023</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D57F1E4F-1CFF-5643-939E-02111984F565}" type="slidenum">
              <a:rPr lang="en-US" dirty="0"/>
              <a:t>‹Nº›</a:t>
            </a:fld>
            <a:endParaRPr lang="en-US" dirty="0"/>
          </a:p>
        </p:txBody>
      </p:sp>
    </p:spTree>
    <p:extLst>
      <p:ext uri="{BB962C8B-B14F-4D97-AF65-F5344CB8AC3E}">
        <p14:creationId xmlns:p14="http://schemas.microsoft.com/office/powerpoint/2010/main" val="2753491569"/>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Lst>
  <p:hf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jpe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jpeg"/><Relationship Id="rId7" Type="http://schemas.openxmlformats.org/officeDocument/2006/relationships/diagramQuickStyle" Target="../diagrams/quickStyle3.xml"/><Relationship Id="rId12"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Layout" Target="../diagrams/layout3.xml"/><Relationship Id="rId11" Type="http://schemas.openxmlformats.org/officeDocument/2006/relationships/image" Target="../media/image22.png"/><Relationship Id="rId5" Type="http://schemas.openxmlformats.org/officeDocument/2006/relationships/diagramData" Target="../diagrams/data3.xml"/><Relationship Id="rId10" Type="http://schemas.openxmlformats.org/officeDocument/2006/relationships/image" Target="../media/image21.png"/><Relationship Id="rId4" Type="http://schemas.openxmlformats.org/officeDocument/2006/relationships/image" Target="../media/image13.jpeg"/><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2.jpeg"/><Relationship Id="rId7" Type="http://schemas.openxmlformats.org/officeDocument/2006/relationships/diagramQuickStyle" Target="../diagrams/quickStyle4.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4.png"/><Relationship Id="rId4" Type="http://schemas.openxmlformats.org/officeDocument/2006/relationships/image" Target="../media/image13.jpeg"/><Relationship Id="rId9" Type="http://schemas.microsoft.com/office/2007/relationships/diagramDrawing" Target="../diagrams/drawing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33"/>
          <p:cNvSpPr txBox="1">
            <a:spLocks noGrp="1"/>
          </p:cNvSpPr>
          <p:nvPr>
            <p:ph type="ctrTitle"/>
          </p:nvPr>
        </p:nvSpPr>
        <p:spPr>
          <a:xfrm>
            <a:off x="654441" y="900977"/>
            <a:ext cx="5869772" cy="1816665"/>
          </a:xfrm>
          <a:prstGeom prst="rect">
            <a:avLst/>
          </a:prstGeom>
        </p:spPr>
        <p:txBody>
          <a:bodyPr spcFirstLastPara="1" wrap="square" lIns="91425" tIns="91425" rIns="91425" bIns="91425" anchor="ctr" anchorCtr="0">
            <a:noAutofit/>
          </a:bodyPr>
          <a:lstStyle/>
          <a:p>
            <a:pPr algn="ctr"/>
            <a:r>
              <a:rPr lang="es-EC" sz="4400" b="1" dirty="0">
                <a:effectLst/>
                <a:latin typeface="Arial" panose="020B0604020202020204" pitchFamily="34" charset="0"/>
                <a:ea typeface="Batang" panose="02030600000101010101" pitchFamily="18" charset="-127"/>
              </a:rPr>
              <a:t>CAPÍTULO II</a:t>
            </a:r>
            <a:endParaRPr lang="es-EC" sz="4400" dirty="0">
              <a:effectLst/>
              <a:latin typeface="Times New Roman" panose="02020603050405020304" pitchFamily="18" charset="0"/>
              <a:ea typeface="Batang" panose="02030600000101010101" pitchFamily="18" charset="-127"/>
            </a:endParaRPr>
          </a:p>
        </p:txBody>
      </p:sp>
      <p:sp>
        <p:nvSpPr>
          <p:cNvPr id="865" name="Google Shape;865;p33"/>
          <p:cNvSpPr txBox="1">
            <a:spLocks noGrp="1"/>
          </p:cNvSpPr>
          <p:nvPr>
            <p:ph type="subTitle" idx="1"/>
          </p:nvPr>
        </p:nvSpPr>
        <p:spPr>
          <a:xfrm>
            <a:off x="1227318" y="2359399"/>
            <a:ext cx="5005500" cy="490200"/>
          </a:xfrm>
          <a:prstGeom prst="rect">
            <a:avLst/>
          </a:prstGeom>
        </p:spPr>
        <p:txBody>
          <a:bodyPr spcFirstLastPara="1" wrap="square" lIns="91425" tIns="91425" rIns="91425" bIns="91425" anchor="ctr" anchorCtr="0">
            <a:noAutofit/>
          </a:bodyPr>
          <a:lstStyle/>
          <a:p>
            <a:pPr algn="ctr"/>
            <a:r>
              <a:rPr lang="es-EC" sz="1800" b="1" dirty="0">
                <a:effectLst/>
                <a:latin typeface="Arial" panose="020B0604020202020204" pitchFamily="34" charset="0"/>
                <a:ea typeface="Batang" panose="02030600000101010101" pitchFamily="18" charset="-127"/>
              </a:rPr>
              <a:t>CAPÍTULO II</a:t>
            </a:r>
            <a:endParaRPr lang="es-EC" sz="1800" dirty="0">
              <a:effectLst/>
              <a:latin typeface="Times New Roman" panose="02020603050405020304" pitchFamily="18" charset="0"/>
              <a:ea typeface="Batang" panose="02030600000101010101" pitchFamily="18" charset="-127"/>
            </a:endParaRPr>
          </a:p>
        </p:txBody>
      </p:sp>
      <p:grpSp>
        <p:nvGrpSpPr>
          <p:cNvPr id="866" name="Google Shape;866;p33"/>
          <p:cNvGrpSpPr/>
          <p:nvPr/>
        </p:nvGrpSpPr>
        <p:grpSpPr>
          <a:xfrm>
            <a:off x="-85249" y="4056822"/>
            <a:ext cx="2074949" cy="962378"/>
            <a:chOff x="-85249" y="3960975"/>
            <a:chExt cx="2074949" cy="962378"/>
          </a:xfrm>
        </p:grpSpPr>
        <p:grpSp>
          <p:nvGrpSpPr>
            <p:cNvPr id="867" name="Google Shape;867;p33"/>
            <p:cNvGrpSpPr/>
            <p:nvPr/>
          </p:nvGrpSpPr>
          <p:grpSpPr>
            <a:xfrm>
              <a:off x="-44137" y="3960975"/>
              <a:ext cx="2033837" cy="459179"/>
              <a:chOff x="-101291" y="3971002"/>
              <a:chExt cx="2033837" cy="459179"/>
            </a:xfrm>
          </p:grpSpPr>
          <p:sp>
            <p:nvSpPr>
              <p:cNvPr id="868" name="Google Shape;868;p3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33"/>
            <p:cNvGrpSpPr/>
            <p:nvPr/>
          </p:nvGrpSpPr>
          <p:grpSpPr>
            <a:xfrm>
              <a:off x="-85249" y="4203623"/>
              <a:ext cx="2014791" cy="469195"/>
              <a:chOff x="-35118" y="4163517"/>
              <a:chExt cx="2014791" cy="469195"/>
            </a:xfrm>
          </p:grpSpPr>
          <p:sp>
            <p:nvSpPr>
              <p:cNvPr id="871" name="Google Shape;871;p3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33"/>
            <p:cNvGrpSpPr/>
            <p:nvPr/>
          </p:nvGrpSpPr>
          <p:grpSpPr>
            <a:xfrm>
              <a:off x="-85249" y="4454155"/>
              <a:ext cx="2014791" cy="469199"/>
              <a:chOff x="-35118" y="4345992"/>
              <a:chExt cx="2014791" cy="469199"/>
            </a:xfrm>
          </p:grpSpPr>
          <p:sp>
            <p:nvSpPr>
              <p:cNvPr id="874" name="Google Shape;874;p3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6" name="Google Shape;876;p33"/>
          <p:cNvGrpSpPr/>
          <p:nvPr/>
        </p:nvGrpSpPr>
        <p:grpSpPr>
          <a:xfrm>
            <a:off x="746475" y="-467301"/>
            <a:ext cx="2249325" cy="1657325"/>
            <a:chOff x="746475" y="-443725"/>
            <a:chExt cx="2249325" cy="1657325"/>
          </a:xfrm>
        </p:grpSpPr>
        <p:sp>
          <p:nvSpPr>
            <p:cNvPr id="877" name="Google Shape;877;p33"/>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33"/>
          <p:cNvGrpSpPr/>
          <p:nvPr/>
        </p:nvGrpSpPr>
        <p:grpSpPr>
          <a:xfrm>
            <a:off x="4603700" y="-467301"/>
            <a:ext cx="2240950" cy="1657325"/>
            <a:chOff x="4603700" y="-443725"/>
            <a:chExt cx="2240950" cy="1657325"/>
          </a:xfrm>
        </p:grpSpPr>
        <p:sp>
          <p:nvSpPr>
            <p:cNvPr id="880" name="Google Shape;880;p3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3"/>
          <p:cNvGrpSpPr/>
          <p:nvPr/>
        </p:nvGrpSpPr>
        <p:grpSpPr>
          <a:xfrm rot="-2700000">
            <a:off x="6490736" y="438502"/>
            <a:ext cx="3288742" cy="3288676"/>
            <a:chOff x="7037775" y="2589850"/>
            <a:chExt cx="2493825" cy="2493775"/>
          </a:xfrm>
        </p:grpSpPr>
        <p:grpSp>
          <p:nvGrpSpPr>
            <p:cNvPr id="883" name="Google Shape;883;p33"/>
            <p:cNvGrpSpPr/>
            <p:nvPr/>
          </p:nvGrpSpPr>
          <p:grpSpPr>
            <a:xfrm>
              <a:off x="7037775" y="3117000"/>
              <a:ext cx="1966625" cy="1966625"/>
              <a:chOff x="7037775" y="3117000"/>
              <a:chExt cx="1966625" cy="1966625"/>
            </a:xfrm>
          </p:grpSpPr>
          <p:sp>
            <p:nvSpPr>
              <p:cNvPr id="884" name="Google Shape;884;p33"/>
              <p:cNvSpPr/>
              <p:nvPr/>
            </p:nvSpPr>
            <p:spPr>
              <a:xfrm>
                <a:off x="7268000" y="3348775"/>
                <a:ext cx="1504625" cy="752300"/>
              </a:xfrm>
              <a:custGeom>
                <a:avLst/>
                <a:gdLst/>
                <a:ahLst/>
                <a:cxnLst/>
                <a:rect l="l" t="t" r="r" b="b"/>
                <a:pathLst>
                  <a:path w="60185" h="30092" fill="none" extrusionOk="0">
                    <a:moveTo>
                      <a:pt x="1" y="9727"/>
                    </a:moveTo>
                    <a:lnTo>
                      <a:pt x="11673" y="21368"/>
                    </a:lnTo>
                    <a:lnTo>
                      <a:pt x="22159" y="21368"/>
                    </a:lnTo>
                    <a:lnTo>
                      <a:pt x="30093" y="13435"/>
                    </a:lnTo>
                    <a:lnTo>
                      <a:pt x="30093" y="30092"/>
                    </a:lnTo>
                    <a:lnTo>
                      <a:pt x="6018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7883525" y="3511375"/>
                <a:ext cx="299425" cy="284225"/>
              </a:xfrm>
              <a:custGeom>
                <a:avLst/>
                <a:gdLst/>
                <a:ahLst/>
                <a:cxnLst/>
                <a:rect l="l" t="t" r="r" b="b"/>
                <a:pathLst>
                  <a:path w="11977" h="11369" fill="none" extrusionOk="0">
                    <a:moveTo>
                      <a:pt x="5472" y="6809"/>
                    </a:moveTo>
                    <a:lnTo>
                      <a:pt x="8511" y="11369"/>
                    </a:lnTo>
                    <a:cubicBezTo>
                      <a:pt x="11976" y="9089"/>
                      <a:pt x="11733" y="3952"/>
                      <a:pt x="8086" y="1976"/>
                    </a:cubicBezTo>
                    <a:cubicBezTo>
                      <a:pt x="4408" y="1"/>
                      <a:pt x="0" y="2676"/>
                      <a:pt x="0" y="6809"/>
                    </a:cubicBezTo>
                    <a:cubicBezTo>
                      <a:pt x="0" y="7204"/>
                      <a:pt x="31" y="7600"/>
                      <a:pt x="122" y="7964"/>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7529425" y="3857575"/>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7791575" y="3857575"/>
                <a:ext cx="60525" cy="49600"/>
              </a:xfrm>
              <a:custGeom>
                <a:avLst/>
                <a:gdLst/>
                <a:ahLst/>
                <a:cxnLst/>
                <a:rect l="l" t="t" r="r" b="b"/>
                <a:pathLst>
                  <a:path w="2421" h="1984" extrusionOk="0">
                    <a:moveTo>
                      <a:pt x="1293" y="1"/>
                    </a:moveTo>
                    <a:cubicBezTo>
                      <a:pt x="1114" y="1"/>
                      <a:pt x="931" y="52"/>
                      <a:pt x="760" y="165"/>
                    </a:cubicBezTo>
                    <a:cubicBezTo>
                      <a:pt x="1" y="651"/>
                      <a:pt x="244" y="1776"/>
                      <a:pt x="1095" y="1958"/>
                    </a:cubicBezTo>
                    <a:cubicBezTo>
                      <a:pt x="1171" y="1975"/>
                      <a:pt x="1246" y="1983"/>
                      <a:pt x="1319" y="1983"/>
                    </a:cubicBezTo>
                    <a:cubicBezTo>
                      <a:pt x="1777" y="1983"/>
                      <a:pt x="2176" y="1670"/>
                      <a:pt x="2280" y="1199"/>
                    </a:cubicBezTo>
                    <a:cubicBezTo>
                      <a:pt x="2420" y="546"/>
                      <a:pt x="1881"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7989150" y="4074925"/>
                <a:ext cx="59750" cy="50075"/>
              </a:xfrm>
              <a:custGeom>
                <a:avLst/>
                <a:gdLst/>
                <a:ahLst/>
                <a:cxnLst/>
                <a:rect l="l" t="t" r="r" b="b"/>
                <a:pathLst>
                  <a:path w="2390" h="2003" extrusionOk="0">
                    <a:moveTo>
                      <a:pt x="1273" y="0"/>
                    </a:moveTo>
                    <a:cubicBezTo>
                      <a:pt x="1093" y="0"/>
                      <a:pt x="907" y="51"/>
                      <a:pt x="730" y="164"/>
                    </a:cubicBezTo>
                    <a:cubicBezTo>
                      <a:pt x="0" y="651"/>
                      <a:pt x="213" y="1806"/>
                      <a:pt x="1095" y="1988"/>
                    </a:cubicBezTo>
                    <a:cubicBezTo>
                      <a:pt x="1152" y="1998"/>
                      <a:pt x="1209" y="2003"/>
                      <a:pt x="1266" y="2003"/>
                    </a:cubicBezTo>
                    <a:cubicBezTo>
                      <a:pt x="1721" y="2003"/>
                      <a:pt x="2142" y="1688"/>
                      <a:pt x="2250" y="1228"/>
                    </a:cubicBezTo>
                    <a:cubicBezTo>
                      <a:pt x="2390" y="552"/>
                      <a:pt x="1867" y="0"/>
                      <a:pt x="12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7037775" y="3117000"/>
                <a:ext cx="1966625" cy="1966625"/>
              </a:xfrm>
              <a:custGeom>
                <a:avLst/>
                <a:gdLst/>
                <a:ahLst/>
                <a:cxnLst/>
                <a:rect l="l" t="t" r="r" b="b"/>
                <a:pathLst>
                  <a:path w="78665" h="78665" fill="none" extrusionOk="0">
                    <a:moveTo>
                      <a:pt x="64682" y="14013"/>
                    </a:moveTo>
                    <a:cubicBezTo>
                      <a:pt x="78664" y="27995"/>
                      <a:pt x="78664" y="50670"/>
                      <a:pt x="64682" y="64682"/>
                    </a:cubicBezTo>
                    <a:cubicBezTo>
                      <a:pt x="50670" y="78664"/>
                      <a:pt x="27994" y="78664"/>
                      <a:pt x="14012" y="64682"/>
                    </a:cubicBezTo>
                    <a:cubicBezTo>
                      <a:pt x="0" y="50670"/>
                      <a:pt x="0" y="27995"/>
                      <a:pt x="14012" y="14013"/>
                    </a:cubicBezTo>
                    <a:cubicBezTo>
                      <a:pt x="27994" y="0"/>
                      <a:pt x="50670" y="0"/>
                      <a:pt x="64682" y="14013"/>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7333350" y="3412600"/>
                <a:ext cx="1375450" cy="1375425"/>
              </a:xfrm>
              <a:custGeom>
                <a:avLst/>
                <a:gdLst/>
                <a:ahLst/>
                <a:cxnLst/>
                <a:rect l="l" t="t" r="r" b="b"/>
                <a:pathLst>
                  <a:path w="55018" h="55017" fill="none" extrusionOk="0">
                    <a:moveTo>
                      <a:pt x="45230" y="9788"/>
                    </a:moveTo>
                    <a:cubicBezTo>
                      <a:pt x="55017" y="19575"/>
                      <a:pt x="55017" y="35442"/>
                      <a:pt x="45230" y="45229"/>
                    </a:cubicBezTo>
                    <a:cubicBezTo>
                      <a:pt x="35442" y="55016"/>
                      <a:pt x="19576" y="55016"/>
                      <a:pt x="9788" y="45229"/>
                    </a:cubicBezTo>
                    <a:cubicBezTo>
                      <a:pt x="1" y="35442"/>
                      <a:pt x="1" y="19575"/>
                      <a:pt x="9788" y="9788"/>
                    </a:cubicBezTo>
                    <a:cubicBezTo>
                      <a:pt x="19576" y="0"/>
                      <a:pt x="35442" y="0"/>
                      <a:pt x="45230" y="9788"/>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7240650" y="3319900"/>
                <a:ext cx="1560850" cy="1560825"/>
              </a:xfrm>
              <a:custGeom>
                <a:avLst/>
                <a:gdLst/>
                <a:ahLst/>
                <a:cxnLst/>
                <a:rect l="l" t="t" r="r" b="b"/>
                <a:pathLst>
                  <a:path w="62434" h="62433" fill="none" extrusionOk="0">
                    <a:moveTo>
                      <a:pt x="62433" y="31216"/>
                    </a:moveTo>
                    <a:cubicBezTo>
                      <a:pt x="62433" y="48451"/>
                      <a:pt x="48451" y="62433"/>
                      <a:pt x="31217" y="62433"/>
                    </a:cubicBezTo>
                    <a:cubicBezTo>
                      <a:pt x="13983" y="62433"/>
                      <a:pt x="1" y="48451"/>
                      <a:pt x="1" y="31216"/>
                    </a:cubicBezTo>
                    <a:cubicBezTo>
                      <a:pt x="1" y="13982"/>
                      <a:pt x="13983" y="0"/>
                      <a:pt x="31217" y="0"/>
                    </a:cubicBezTo>
                    <a:cubicBezTo>
                      <a:pt x="48451" y="0"/>
                      <a:pt x="62433" y="13982"/>
                      <a:pt x="62433" y="3121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7898725" y="4005675"/>
                <a:ext cx="227200" cy="189100"/>
              </a:xfrm>
              <a:custGeom>
                <a:avLst/>
                <a:gdLst/>
                <a:ahLst/>
                <a:cxnLst/>
                <a:rect l="l" t="t" r="r" b="b"/>
                <a:pathLst>
                  <a:path w="9088" h="7564" extrusionOk="0">
                    <a:moveTo>
                      <a:pt x="4888" y="0"/>
                    </a:moveTo>
                    <a:cubicBezTo>
                      <a:pt x="4189" y="0"/>
                      <a:pt x="3468" y="202"/>
                      <a:pt x="2797" y="655"/>
                    </a:cubicBezTo>
                    <a:cubicBezTo>
                      <a:pt x="0" y="2509"/>
                      <a:pt x="851" y="6825"/>
                      <a:pt x="4165" y="7494"/>
                    </a:cubicBezTo>
                    <a:cubicBezTo>
                      <a:pt x="4409" y="7541"/>
                      <a:pt x="4653" y="7564"/>
                      <a:pt x="4893" y="7564"/>
                    </a:cubicBezTo>
                    <a:cubicBezTo>
                      <a:pt x="6653" y="7564"/>
                      <a:pt x="8228" y="6334"/>
                      <a:pt x="8602" y="4515"/>
                    </a:cubicBezTo>
                    <a:cubicBezTo>
                      <a:pt x="9087" y="2021"/>
                      <a:pt x="7098" y="0"/>
                      <a:pt x="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7869075" y="3947550"/>
                <a:ext cx="304000" cy="304750"/>
              </a:xfrm>
              <a:custGeom>
                <a:avLst/>
                <a:gdLst/>
                <a:ahLst/>
                <a:cxnLst/>
                <a:rect l="l" t="t" r="r" b="b"/>
                <a:pathLst>
                  <a:path w="12160" h="12190" fill="none" extrusionOk="0">
                    <a:moveTo>
                      <a:pt x="10518" y="3132"/>
                    </a:moveTo>
                    <a:cubicBezTo>
                      <a:pt x="12159" y="5594"/>
                      <a:pt x="11491" y="8907"/>
                      <a:pt x="9059" y="10548"/>
                    </a:cubicBezTo>
                    <a:cubicBezTo>
                      <a:pt x="6597" y="12189"/>
                      <a:pt x="3284" y="11521"/>
                      <a:pt x="1642" y="9059"/>
                    </a:cubicBezTo>
                    <a:cubicBezTo>
                      <a:pt x="1" y="6597"/>
                      <a:pt x="670" y="3284"/>
                      <a:pt x="3101" y="1642"/>
                    </a:cubicBezTo>
                    <a:cubicBezTo>
                      <a:pt x="5563" y="1"/>
                      <a:pt x="8876" y="669"/>
                      <a:pt x="10518" y="3132"/>
                    </a:cubicBezTo>
                    <a:close/>
                  </a:path>
                </a:pathLst>
              </a:custGeom>
              <a:solidFill>
                <a:schemeClr val="dk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7992200" y="4076575"/>
                <a:ext cx="53200" cy="49750"/>
              </a:xfrm>
              <a:custGeom>
                <a:avLst/>
                <a:gdLst/>
                <a:ahLst/>
                <a:cxnLst/>
                <a:rect l="l" t="t" r="r" b="b"/>
                <a:pathLst>
                  <a:path w="2128" h="1990" extrusionOk="0">
                    <a:moveTo>
                      <a:pt x="1031" y="0"/>
                    </a:moveTo>
                    <a:cubicBezTo>
                      <a:pt x="992" y="0"/>
                      <a:pt x="952" y="3"/>
                      <a:pt x="912" y="7"/>
                    </a:cubicBezTo>
                    <a:cubicBezTo>
                      <a:pt x="365" y="98"/>
                      <a:pt x="0" y="585"/>
                      <a:pt x="91" y="1132"/>
                    </a:cubicBezTo>
                    <a:cubicBezTo>
                      <a:pt x="148" y="1639"/>
                      <a:pt x="596" y="1989"/>
                      <a:pt x="1073" y="1989"/>
                    </a:cubicBezTo>
                    <a:cubicBezTo>
                      <a:pt x="1110" y="1989"/>
                      <a:pt x="1148" y="1987"/>
                      <a:pt x="1185" y="1983"/>
                    </a:cubicBezTo>
                    <a:cubicBezTo>
                      <a:pt x="1733" y="1892"/>
                      <a:pt x="2128" y="1405"/>
                      <a:pt x="2037" y="858"/>
                    </a:cubicBezTo>
                    <a:cubicBezTo>
                      <a:pt x="1980" y="351"/>
                      <a:pt x="1532" y="0"/>
                      <a:pt x="1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7991200" y="3641863"/>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6" name="Google Shape;896;p33"/>
            <p:cNvCxnSpPr/>
            <p:nvPr/>
          </p:nvCxnSpPr>
          <p:spPr>
            <a:xfrm rot="10800000" flipH="1">
              <a:off x="8619300" y="2589850"/>
              <a:ext cx="912300" cy="912300"/>
            </a:xfrm>
            <a:prstGeom prst="straightConnector1">
              <a:avLst/>
            </a:prstGeom>
            <a:noFill/>
            <a:ln w="28575" cap="flat" cmpd="sng">
              <a:solidFill>
                <a:schemeClr val="dk1"/>
              </a:solidFill>
              <a:prstDash val="solid"/>
              <a:round/>
              <a:headEnd type="none" w="med" len="med"/>
              <a:tailEnd type="none" w="med" len="med"/>
            </a:ln>
          </p:spPr>
        </p:cxnSp>
      </p:grpSp>
      <p:pic>
        <p:nvPicPr>
          <p:cNvPr id="35" name="Imagen 34" descr="unidad 6. Comunicaciones ópticas - allteinco">
            <a:extLst>
              <a:ext uri="{FF2B5EF4-FFF2-40B4-BE49-F238E27FC236}">
                <a16:creationId xmlns:a16="http://schemas.microsoft.com/office/drawing/2014/main" id="{8C0EDA53-2693-433C-8BA2-D0365396C6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8328" y="1918543"/>
            <a:ext cx="2323853" cy="169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7" name="CuadroTexto 36">
            <a:extLst>
              <a:ext uri="{FF2B5EF4-FFF2-40B4-BE49-F238E27FC236}">
                <a16:creationId xmlns:a16="http://schemas.microsoft.com/office/drawing/2014/main" id="{8EFD7D01-3440-4BE7-8002-56624570A5EE}"/>
              </a:ext>
            </a:extLst>
          </p:cNvPr>
          <p:cNvSpPr txBox="1"/>
          <p:nvPr/>
        </p:nvSpPr>
        <p:spPr>
          <a:xfrm>
            <a:off x="-1444677" y="4706169"/>
            <a:ext cx="6511290" cy="307777"/>
          </a:xfrm>
          <a:prstGeom prst="rect">
            <a:avLst/>
          </a:prstGeom>
          <a:noFill/>
        </p:spPr>
        <p:txBody>
          <a:bodyPr wrap="square">
            <a:spAutoFit/>
          </a:bodyPr>
          <a:lstStyle/>
          <a:p>
            <a:pPr algn="ctr"/>
            <a:r>
              <a:rPr lang="es-EC" sz="1400" b="1" dirty="0">
                <a:effectLst/>
                <a:latin typeface="Arial" panose="020B0604020202020204" pitchFamily="34" charset="0"/>
                <a:ea typeface="Batang" panose="02030600000101010101" pitchFamily="18" charset="-127"/>
              </a:rPr>
              <a:t>Ing. Juan Pablo </a:t>
            </a:r>
            <a:r>
              <a:rPr lang="es-EC" sz="1400" b="1" dirty="0" err="1">
                <a:effectLst/>
                <a:latin typeface="Arial" panose="020B0604020202020204" pitchFamily="34" charset="0"/>
                <a:ea typeface="Batang" panose="02030600000101010101" pitchFamily="18" charset="-127"/>
              </a:rPr>
              <a:t>Pallo</a:t>
            </a:r>
            <a:r>
              <a:rPr lang="es-EC" sz="1400" b="1" dirty="0">
                <a:effectLst/>
                <a:latin typeface="Arial" panose="020B0604020202020204" pitchFamily="34" charset="0"/>
                <a:ea typeface="Batang" panose="02030600000101010101" pitchFamily="18" charset="-127"/>
              </a:rPr>
              <a:t> Noroña, Mg. </a:t>
            </a:r>
            <a:endParaRPr lang="es-EC" sz="1200" dirty="0">
              <a:effectLst/>
              <a:latin typeface="Times New Roman" panose="02020603050405020304" pitchFamily="18" charset="0"/>
              <a:ea typeface="Batang" panose="02030600000101010101" pitchFamily="18"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4" name="CuadroTexto 3">
            <a:extLst>
              <a:ext uri="{FF2B5EF4-FFF2-40B4-BE49-F238E27FC236}">
                <a16:creationId xmlns:a16="http://schemas.microsoft.com/office/drawing/2014/main" id="{3A558E55-8C5A-4214-B3CA-AB104BA11DE2}"/>
              </a:ext>
            </a:extLst>
          </p:cNvPr>
          <p:cNvSpPr txBox="1"/>
          <p:nvPr/>
        </p:nvSpPr>
        <p:spPr>
          <a:xfrm>
            <a:off x="1845526" y="426048"/>
            <a:ext cx="4910254" cy="523220"/>
          </a:xfrm>
          <a:prstGeom prst="rect">
            <a:avLst/>
          </a:prstGeom>
          <a:noFill/>
        </p:spPr>
        <p:txBody>
          <a:bodyPr wrap="square">
            <a:spAutoFit/>
          </a:bodyPr>
          <a:lstStyle/>
          <a:p>
            <a:r>
              <a:rPr lang="es-EC" sz="1400" b="1" dirty="0">
                <a:solidFill>
                  <a:srgbClr val="FFFFFF"/>
                </a:solidFill>
                <a:effectLst/>
                <a:latin typeface="Arial" panose="020B0604020202020204" pitchFamily="34" charset="0"/>
                <a:ea typeface="Batang" panose="02030600000101010101" pitchFamily="18" charset="-127"/>
              </a:rPr>
              <a:t>COMPARACIÓN DE LOS TRES TIPOS DE FIBRAS ÓPTICAS</a:t>
            </a:r>
            <a:endParaRPr lang="es-EC" dirty="0"/>
          </a:p>
        </p:txBody>
      </p:sp>
      <p:graphicFrame>
        <p:nvGraphicFramePr>
          <p:cNvPr id="6" name="Diagrama 5">
            <a:extLst>
              <a:ext uri="{FF2B5EF4-FFF2-40B4-BE49-F238E27FC236}">
                <a16:creationId xmlns:a16="http://schemas.microsoft.com/office/drawing/2014/main" id="{FC2FEDA3-F8FF-4F96-9612-E9021B07BB6C}"/>
              </a:ext>
            </a:extLst>
          </p:cNvPr>
          <p:cNvGraphicFramePr/>
          <p:nvPr>
            <p:extLst>
              <p:ext uri="{D42A27DB-BD31-4B8C-83A1-F6EECF244321}">
                <p14:modId xmlns:p14="http://schemas.microsoft.com/office/powerpoint/2010/main" val="1750468966"/>
              </p:ext>
            </p:extLst>
          </p:nvPr>
        </p:nvGraphicFramePr>
        <p:xfrm>
          <a:off x="551520" y="1307001"/>
          <a:ext cx="3771900" cy="1504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n 6" descr="Texto&#10;&#10;Descripción generada automáticamente">
            <a:extLst>
              <a:ext uri="{FF2B5EF4-FFF2-40B4-BE49-F238E27FC236}">
                <a16:creationId xmlns:a16="http://schemas.microsoft.com/office/drawing/2014/main" id="{03247968-9586-49F0-92A2-23DFD7C436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0" y="1255795"/>
            <a:ext cx="3771900" cy="1607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descr="Una captura de pantalla de un celular con texto&#10;&#10;Descripción generada automáticamente con confianza media">
            <a:extLst>
              <a:ext uri="{FF2B5EF4-FFF2-40B4-BE49-F238E27FC236}">
                <a16:creationId xmlns:a16="http://schemas.microsoft.com/office/drawing/2014/main" id="{F801251C-76E8-4C6E-9481-D92AE62371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625" y="3169508"/>
            <a:ext cx="3869690" cy="15957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0257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4" name="CuadroTexto 3">
            <a:extLst>
              <a:ext uri="{FF2B5EF4-FFF2-40B4-BE49-F238E27FC236}">
                <a16:creationId xmlns:a16="http://schemas.microsoft.com/office/drawing/2014/main" id="{3A558E55-8C5A-4214-B3CA-AB104BA11DE2}"/>
              </a:ext>
            </a:extLst>
          </p:cNvPr>
          <p:cNvSpPr txBox="1"/>
          <p:nvPr/>
        </p:nvSpPr>
        <p:spPr>
          <a:xfrm>
            <a:off x="1845526" y="426048"/>
            <a:ext cx="4910254" cy="523220"/>
          </a:xfrm>
          <a:prstGeom prst="rect">
            <a:avLst/>
          </a:prstGeom>
          <a:noFill/>
        </p:spPr>
        <p:txBody>
          <a:bodyPr wrap="square">
            <a:spAutoFit/>
          </a:bodyPr>
          <a:lstStyle/>
          <a:p>
            <a:r>
              <a:rPr lang="es-EC" sz="1400" b="1" dirty="0">
                <a:solidFill>
                  <a:srgbClr val="FFFFFF"/>
                </a:solidFill>
                <a:effectLst/>
                <a:latin typeface="Arial" panose="020B0604020202020204" pitchFamily="34" charset="0"/>
                <a:ea typeface="Batang" panose="02030600000101010101" pitchFamily="18" charset="-127"/>
              </a:rPr>
              <a:t>COMPARACIÓN DE LOS TRES TIPOS DE FIBRAS ÓPTICAS</a:t>
            </a:r>
            <a:endParaRPr lang="es-EC" dirty="0"/>
          </a:p>
        </p:txBody>
      </p:sp>
      <p:pic>
        <p:nvPicPr>
          <p:cNvPr id="2061" name="Imagen 317">
            <a:extLst>
              <a:ext uri="{FF2B5EF4-FFF2-40B4-BE49-F238E27FC236}">
                <a16:creationId xmlns:a16="http://schemas.microsoft.com/office/drawing/2014/main" id="{8E0F88D1-B70B-4D19-8A81-EAE923F66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1925" y="5324475"/>
            <a:ext cx="2743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333CA9B4-77FD-4F63-9457-5253C1A986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58295" y="7386955"/>
            <a:ext cx="3162300" cy="4762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Rectangle 15">
            <a:extLst>
              <a:ext uri="{FF2B5EF4-FFF2-40B4-BE49-F238E27FC236}">
                <a16:creationId xmlns:a16="http://schemas.microsoft.com/office/drawing/2014/main" id="{CAF2122C-08DB-403B-8526-946F00963DF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18" name="Rectangle 16">
            <a:extLst>
              <a:ext uri="{FF2B5EF4-FFF2-40B4-BE49-F238E27FC236}">
                <a16:creationId xmlns:a16="http://schemas.microsoft.com/office/drawing/2014/main" id="{BAF1B903-A076-4D49-B513-C603EB19A8AF}"/>
              </a:ext>
            </a:extLst>
          </p:cNvPr>
          <p:cNvSpPr>
            <a:spLocks noChangeArrowheads="1"/>
          </p:cNvSpPr>
          <p:nvPr/>
        </p:nvSpPr>
        <p:spPr bwMode="auto">
          <a:xfrm rot="10800000" flipV="1">
            <a:off x="609600" y="1172724"/>
            <a:ext cx="68319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ko-KR" sz="1200" b="0" i="0" u="none" strike="noStrike" cap="none" normalizeH="0" baseline="0" dirty="0">
                <a:ln>
                  <a:noFill/>
                </a:ln>
                <a:solidFill>
                  <a:schemeClr val="tx1"/>
                </a:solidFill>
                <a:effectLst/>
                <a:latin typeface="Arial" panose="020B0604020202020204" pitchFamily="34" charset="0"/>
                <a:ea typeface="Batang" panose="02030600000101010101" pitchFamily="18" charset="-127"/>
                <a:cs typeface="Arial" panose="020B0604020202020204" pitchFamily="34" charset="0"/>
              </a:rPr>
              <a:t>El error de concentricidad es la diferencia entre el centro del núcleo de fibra óptica y el centro del revestimiento. El error de redondez ocurre tanto en el núcleo como en el revestimiento y es solo la relación entre los diámetros exterior e interior de la fibra.</a:t>
            </a:r>
            <a:endParaRPr kumimoji="0" lang="es-EC" altLang="ko-KR" sz="1800" b="0" i="0" u="none" strike="noStrike" cap="none" normalizeH="0" baseline="0" dirty="0">
              <a:ln>
                <a:noFill/>
              </a:ln>
              <a:solidFill>
                <a:schemeClr val="tx1"/>
              </a:solidFill>
              <a:effectLst/>
              <a:latin typeface="Arial" panose="020B0604020202020204" pitchFamily="34" charset="0"/>
            </a:endParaRPr>
          </a:p>
        </p:txBody>
      </p:sp>
      <p:pic>
        <p:nvPicPr>
          <p:cNvPr id="24" name="Imagen 23" descr="Imagen que contiene reloj, objeto&#10;&#10;Descripción generada automáticamente">
            <a:extLst>
              <a:ext uri="{FF2B5EF4-FFF2-40B4-BE49-F238E27FC236}">
                <a16:creationId xmlns:a16="http://schemas.microsoft.com/office/drawing/2014/main" id="{9357B928-FF18-4C3D-8885-5613E74B1C20}"/>
              </a:ext>
            </a:extLst>
          </p:cNvPr>
          <p:cNvPicPr>
            <a:picLocks noChangeAspect="1"/>
          </p:cNvPicPr>
          <p:nvPr/>
        </p:nvPicPr>
        <p:blipFill>
          <a:blip r:embed="rId5"/>
          <a:stretch>
            <a:fillRect/>
          </a:stretch>
        </p:blipFill>
        <p:spPr>
          <a:xfrm>
            <a:off x="2130440" y="2127095"/>
            <a:ext cx="4625340" cy="20193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7493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4" name="CuadroTexto 3">
            <a:extLst>
              <a:ext uri="{FF2B5EF4-FFF2-40B4-BE49-F238E27FC236}">
                <a16:creationId xmlns:a16="http://schemas.microsoft.com/office/drawing/2014/main" id="{3A558E55-8C5A-4214-B3CA-AB104BA11DE2}"/>
              </a:ext>
            </a:extLst>
          </p:cNvPr>
          <p:cNvSpPr txBox="1"/>
          <p:nvPr/>
        </p:nvSpPr>
        <p:spPr>
          <a:xfrm>
            <a:off x="1845526" y="426048"/>
            <a:ext cx="4910254" cy="646331"/>
          </a:xfrm>
          <a:prstGeom prst="rect">
            <a:avLst/>
          </a:prstGeom>
          <a:noFill/>
        </p:spPr>
        <p:txBody>
          <a:bodyPr wrap="square">
            <a:spAutoFit/>
          </a:bodyPr>
          <a:lstStyle/>
          <a:p>
            <a:r>
              <a:rPr lang="es-EC" sz="1800" b="1" dirty="0">
                <a:solidFill>
                  <a:srgbClr val="FFFFFF"/>
                </a:solidFill>
                <a:effectLst/>
                <a:latin typeface="Arial" panose="020B0604020202020204" pitchFamily="34" charset="0"/>
                <a:ea typeface="Batang" panose="02030600000101010101" pitchFamily="18" charset="-127"/>
              </a:rPr>
              <a:t>COMPARACIONES TECNICAS DE LAS FIBRAS OPTICAS CIRCULARIDAD</a:t>
            </a:r>
            <a:endParaRPr lang="es-EC" dirty="0"/>
          </a:p>
        </p:txBody>
      </p:sp>
      <p:pic>
        <p:nvPicPr>
          <p:cNvPr id="2061" name="Imagen 317">
            <a:extLst>
              <a:ext uri="{FF2B5EF4-FFF2-40B4-BE49-F238E27FC236}">
                <a16:creationId xmlns:a16="http://schemas.microsoft.com/office/drawing/2014/main" id="{8E0F88D1-B70B-4D19-8A81-EAE923F66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1925" y="5324475"/>
            <a:ext cx="2743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333CA9B4-77FD-4F63-9457-5253C1A986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58295" y="7386955"/>
            <a:ext cx="3162300" cy="4762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Rectangle 15">
            <a:extLst>
              <a:ext uri="{FF2B5EF4-FFF2-40B4-BE49-F238E27FC236}">
                <a16:creationId xmlns:a16="http://schemas.microsoft.com/office/drawing/2014/main" id="{CAF2122C-08DB-403B-8526-946F00963DF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8" name="Imagen 7" descr="Imagen que contiene Diagrama&#10;&#10;Descripción generada automáticamente">
            <a:extLst>
              <a:ext uri="{FF2B5EF4-FFF2-40B4-BE49-F238E27FC236}">
                <a16:creationId xmlns:a16="http://schemas.microsoft.com/office/drawing/2014/main" id="{D91BCFAB-FB92-404E-9CB0-787C51E1F327}"/>
              </a:ext>
            </a:extLst>
          </p:cNvPr>
          <p:cNvPicPr>
            <a:picLocks noChangeAspect="1"/>
          </p:cNvPicPr>
          <p:nvPr/>
        </p:nvPicPr>
        <p:blipFill>
          <a:blip r:embed="rId5"/>
          <a:stretch>
            <a:fillRect/>
          </a:stretch>
        </p:blipFill>
        <p:spPr>
          <a:xfrm>
            <a:off x="2241581" y="1243733"/>
            <a:ext cx="3947160" cy="2522220"/>
          </a:xfrm>
          <a:prstGeom prst="rect">
            <a:avLst/>
          </a:prstGeom>
        </p:spPr>
      </p:pic>
    </p:spTree>
    <p:extLst>
      <p:ext uri="{BB962C8B-B14F-4D97-AF65-F5344CB8AC3E}">
        <p14:creationId xmlns:p14="http://schemas.microsoft.com/office/powerpoint/2010/main" val="426912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4" name="CuadroTexto 3">
            <a:extLst>
              <a:ext uri="{FF2B5EF4-FFF2-40B4-BE49-F238E27FC236}">
                <a16:creationId xmlns:a16="http://schemas.microsoft.com/office/drawing/2014/main" id="{3A558E55-8C5A-4214-B3CA-AB104BA11DE2}"/>
              </a:ext>
            </a:extLst>
          </p:cNvPr>
          <p:cNvSpPr txBox="1"/>
          <p:nvPr/>
        </p:nvSpPr>
        <p:spPr>
          <a:xfrm>
            <a:off x="2618677" y="481134"/>
            <a:ext cx="4910254" cy="369332"/>
          </a:xfrm>
          <a:prstGeom prst="rect">
            <a:avLst/>
          </a:prstGeom>
          <a:noFill/>
        </p:spPr>
        <p:txBody>
          <a:bodyPr wrap="square">
            <a:spAutoFit/>
          </a:bodyPr>
          <a:lstStyle/>
          <a:p>
            <a:r>
              <a:rPr lang="es-EC" sz="1800" b="1" dirty="0">
                <a:solidFill>
                  <a:srgbClr val="FFFFFF"/>
                </a:solidFill>
                <a:effectLst/>
                <a:latin typeface="Arial" panose="020B0604020202020204" pitchFamily="34" charset="0"/>
                <a:ea typeface="Batang" panose="02030600000101010101" pitchFamily="18" charset="-127"/>
              </a:rPr>
              <a:t>FIBRAS CON DISPERSION</a:t>
            </a:r>
            <a:endParaRPr lang="es-EC" dirty="0"/>
          </a:p>
        </p:txBody>
      </p:sp>
      <p:pic>
        <p:nvPicPr>
          <p:cNvPr id="2061" name="Imagen 317">
            <a:extLst>
              <a:ext uri="{FF2B5EF4-FFF2-40B4-BE49-F238E27FC236}">
                <a16:creationId xmlns:a16="http://schemas.microsoft.com/office/drawing/2014/main" id="{8E0F88D1-B70B-4D19-8A81-EAE923F66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1925" y="5324475"/>
            <a:ext cx="2743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333CA9B4-77FD-4F63-9457-5253C1A986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58295" y="7386955"/>
            <a:ext cx="3162300" cy="4762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Rectangle 15">
            <a:extLst>
              <a:ext uri="{FF2B5EF4-FFF2-40B4-BE49-F238E27FC236}">
                <a16:creationId xmlns:a16="http://schemas.microsoft.com/office/drawing/2014/main" id="{CAF2122C-08DB-403B-8526-946F00963DF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9" name="CuadroTexto 8">
            <a:extLst>
              <a:ext uri="{FF2B5EF4-FFF2-40B4-BE49-F238E27FC236}">
                <a16:creationId xmlns:a16="http://schemas.microsoft.com/office/drawing/2014/main" id="{42163A44-0B37-42DC-8DF1-82FA01789D01}"/>
              </a:ext>
            </a:extLst>
          </p:cNvPr>
          <p:cNvSpPr txBox="1"/>
          <p:nvPr/>
        </p:nvSpPr>
        <p:spPr>
          <a:xfrm>
            <a:off x="262053" y="1245880"/>
            <a:ext cx="8428464" cy="830997"/>
          </a:xfrm>
          <a:prstGeom prst="rect">
            <a:avLst/>
          </a:prstGeom>
          <a:noFill/>
        </p:spPr>
        <p:txBody>
          <a:bodyPr wrap="square">
            <a:spAutoFit/>
          </a:bodyPr>
          <a:lstStyle/>
          <a:p>
            <a:r>
              <a:rPr lang="es-EC" sz="1200" dirty="0">
                <a:solidFill>
                  <a:schemeClr val="tx1"/>
                </a:solidFill>
                <a:effectLst/>
                <a:latin typeface="Arial" panose="020B0604020202020204" pitchFamily="34" charset="0"/>
                <a:ea typeface="Batang" panose="02030600000101010101" pitchFamily="18" charset="-127"/>
              </a:rPr>
              <a:t>Estas son fibras que se pueden cambiar ajustando parámetros como las dimensiones, el índice de diferencias de refracción y la adición de dopaje. Para mejorar los parámetros de  dispersión para una longitud de onda o  rango en particular. </a:t>
            </a:r>
            <a:endParaRPr lang="es-EC" sz="1200" dirty="0">
              <a:solidFill>
                <a:schemeClr val="tx1"/>
              </a:solidFill>
              <a:effectLst/>
              <a:latin typeface="Times New Roman" panose="02020603050405020304" pitchFamily="18" charset="0"/>
              <a:ea typeface="Batang" panose="02030600000101010101" pitchFamily="18" charset="-127"/>
            </a:endParaRPr>
          </a:p>
          <a:p>
            <a:r>
              <a:rPr lang="es-EC" sz="1200" dirty="0">
                <a:solidFill>
                  <a:schemeClr val="tx1"/>
                </a:solidFill>
                <a:effectLst/>
                <a:latin typeface="Arial" panose="020B0604020202020204" pitchFamily="34" charset="0"/>
                <a:ea typeface="Batang" panose="02030600000101010101" pitchFamily="18" charset="-127"/>
              </a:rPr>
              <a:t> Los cambios en las fibras monomodo son posibles usando el método de cambiar el perfil de  índice  usando dopantes.</a:t>
            </a:r>
            <a:endParaRPr lang="es-EC" sz="1200" dirty="0">
              <a:solidFill>
                <a:schemeClr val="tx1"/>
              </a:solidFill>
            </a:endParaRPr>
          </a:p>
        </p:txBody>
      </p:sp>
      <p:pic>
        <p:nvPicPr>
          <p:cNvPr id="6" name="Imagen 5">
            <a:extLst>
              <a:ext uri="{FF2B5EF4-FFF2-40B4-BE49-F238E27FC236}">
                <a16:creationId xmlns:a16="http://schemas.microsoft.com/office/drawing/2014/main" id="{4934C717-782F-4425-86D9-E5B61DABDB24}"/>
              </a:ext>
            </a:extLst>
          </p:cNvPr>
          <p:cNvPicPr>
            <a:picLocks noChangeAspect="1"/>
          </p:cNvPicPr>
          <p:nvPr/>
        </p:nvPicPr>
        <p:blipFill>
          <a:blip r:embed="rId5"/>
          <a:stretch>
            <a:fillRect/>
          </a:stretch>
        </p:blipFill>
        <p:spPr>
          <a:xfrm>
            <a:off x="1866900" y="2173409"/>
            <a:ext cx="5056575" cy="2660829"/>
          </a:xfrm>
          <a:prstGeom prst="rect">
            <a:avLst/>
          </a:prstGeom>
        </p:spPr>
      </p:pic>
      <p:pic>
        <p:nvPicPr>
          <p:cNvPr id="3075" name="Imagen 464">
            <a:extLst>
              <a:ext uri="{FF2B5EF4-FFF2-40B4-BE49-F238E27FC236}">
                <a16:creationId xmlns:a16="http://schemas.microsoft.com/office/drawing/2014/main" id="{5DD63F9D-0E91-09EF-61D9-E975918BE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2385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Imagen 468">
            <a:extLst>
              <a:ext uri="{FF2B5EF4-FFF2-40B4-BE49-F238E27FC236}">
                <a16:creationId xmlns:a16="http://schemas.microsoft.com/office/drawing/2014/main" id="{34399825-E7BE-F073-9174-EF2147AA26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733800" cy="2149475"/>
          </a:xfrm>
          <a:prstGeom prst="rect">
            <a:avLst/>
          </a:prstGeom>
          <a:noFill/>
          <a:extLst>
            <a:ext uri="{909E8E84-426E-40DD-AFC4-6F175D3DCCD1}">
              <a14:hiddenFill xmlns:a14="http://schemas.microsoft.com/office/drawing/2010/main">
                <a:solidFill>
                  <a:srgbClr val="FFFFFF"/>
                </a:solidFill>
              </a14:hiddenFill>
            </a:ext>
          </a:extLst>
        </p:spPr>
      </p:pic>
      <p:pic>
        <p:nvPicPr>
          <p:cNvPr id="3073" name="Imagen 471">
            <a:extLst>
              <a:ext uri="{FF2B5EF4-FFF2-40B4-BE49-F238E27FC236}">
                <a16:creationId xmlns:a16="http://schemas.microsoft.com/office/drawing/2014/main" id="{B454E680-E443-6B74-85DA-D3177F5E04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749675" cy="237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025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pic>
        <p:nvPicPr>
          <p:cNvPr id="2061" name="Imagen 317">
            <a:extLst>
              <a:ext uri="{FF2B5EF4-FFF2-40B4-BE49-F238E27FC236}">
                <a16:creationId xmlns:a16="http://schemas.microsoft.com/office/drawing/2014/main" id="{8E0F88D1-B70B-4D19-8A81-EAE923F66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1925" y="5324475"/>
            <a:ext cx="2743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333CA9B4-77FD-4F63-9457-5253C1A986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58295" y="7386955"/>
            <a:ext cx="3162300" cy="4762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Rectangle 15">
            <a:extLst>
              <a:ext uri="{FF2B5EF4-FFF2-40B4-BE49-F238E27FC236}">
                <a16:creationId xmlns:a16="http://schemas.microsoft.com/office/drawing/2014/main" id="{CAF2122C-08DB-403B-8526-946F00963DF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3" name="Imagen 2">
            <a:extLst>
              <a:ext uri="{FF2B5EF4-FFF2-40B4-BE49-F238E27FC236}">
                <a16:creationId xmlns:a16="http://schemas.microsoft.com/office/drawing/2014/main" id="{82A4F048-66C0-4B75-A5DE-936A96F10A78}"/>
              </a:ext>
            </a:extLst>
          </p:cNvPr>
          <p:cNvPicPr>
            <a:picLocks noChangeAspect="1"/>
          </p:cNvPicPr>
          <p:nvPr/>
        </p:nvPicPr>
        <p:blipFill>
          <a:blip r:embed="rId5"/>
          <a:stretch>
            <a:fillRect/>
          </a:stretch>
        </p:blipFill>
        <p:spPr>
          <a:xfrm>
            <a:off x="681653" y="1306720"/>
            <a:ext cx="7780694" cy="2530059"/>
          </a:xfrm>
          <a:prstGeom prst="rect">
            <a:avLst/>
          </a:prstGeom>
        </p:spPr>
      </p:pic>
    </p:spTree>
    <p:extLst>
      <p:ext uri="{BB962C8B-B14F-4D97-AF65-F5344CB8AC3E}">
        <p14:creationId xmlns:p14="http://schemas.microsoft.com/office/powerpoint/2010/main" val="2735272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pic>
        <p:nvPicPr>
          <p:cNvPr id="2061" name="Imagen 317">
            <a:extLst>
              <a:ext uri="{FF2B5EF4-FFF2-40B4-BE49-F238E27FC236}">
                <a16:creationId xmlns:a16="http://schemas.microsoft.com/office/drawing/2014/main" id="{8E0F88D1-B70B-4D19-8A81-EAE923F66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1925" y="5324475"/>
            <a:ext cx="2743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333CA9B4-77FD-4F63-9457-5253C1A986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58295" y="7386955"/>
            <a:ext cx="3162300" cy="4762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Rectangle 15">
            <a:extLst>
              <a:ext uri="{FF2B5EF4-FFF2-40B4-BE49-F238E27FC236}">
                <a16:creationId xmlns:a16="http://schemas.microsoft.com/office/drawing/2014/main" id="{CAF2122C-08DB-403B-8526-946F00963DF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7" name="CuadroTexto 6">
            <a:extLst>
              <a:ext uri="{FF2B5EF4-FFF2-40B4-BE49-F238E27FC236}">
                <a16:creationId xmlns:a16="http://schemas.microsoft.com/office/drawing/2014/main" id="{CFF3635C-2306-4F46-9E5D-3C4308316523}"/>
              </a:ext>
            </a:extLst>
          </p:cNvPr>
          <p:cNvSpPr txBox="1"/>
          <p:nvPr/>
        </p:nvSpPr>
        <p:spPr>
          <a:xfrm>
            <a:off x="587297" y="771663"/>
            <a:ext cx="6562491" cy="307777"/>
          </a:xfrm>
          <a:prstGeom prst="rect">
            <a:avLst/>
          </a:prstGeom>
          <a:noFill/>
        </p:spPr>
        <p:txBody>
          <a:bodyPr wrap="square">
            <a:spAutoFit/>
          </a:bodyPr>
          <a:lstStyle/>
          <a:p>
            <a:pPr marL="228600" algn="ctr"/>
            <a:r>
              <a:rPr lang="es-ES" sz="1400" b="1" dirty="0">
                <a:solidFill>
                  <a:srgbClr val="FFFFFF"/>
                </a:solidFill>
                <a:effectLst/>
                <a:latin typeface="Arial" panose="020B0604020202020204" pitchFamily="34" charset="0"/>
                <a:ea typeface="Batang" panose="02030600000101010101" pitchFamily="18" charset="-127"/>
              </a:rPr>
              <a:t>FABRICACION DE LA FIBRA ÓPTICA</a:t>
            </a:r>
            <a:endParaRPr lang="es-EC" sz="800" dirty="0">
              <a:effectLst/>
              <a:latin typeface="Times New Roman" panose="02020603050405020304" pitchFamily="18" charset="0"/>
              <a:ea typeface="Batang" panose="02030600000101010101" pitchFamily="18" charset="-127"/>
            </a:endParaRPr>
          </a:p>
        </p:txBody>
      </p:sp>
      <p:sp>
        <p:nvSpPr>
          <p:cNvPr id="9" name="CuadroTexto 8">
            <a:extLst>
              <a:ext uri="{FF2B5EF4-FFF2-40B4-BE49-F238E27FC236}">
                <a16:creationId xmlns:a16="http://schemas.microsoft.com/office/drawing/2014/main" id="{F68B1C38-40C6-4862-81D4-75CF1F7F043E}"/>
              </a:ext>
            </a:extLst>
          </p:cNvPr>
          <p:cNvSpPr txBox="1"/>
          <p:nvPr/>
        </p:nvSpPr>
        <p:spPr>
          <a:xfrm>
            <a:off x="336395" y="1202892"/>
            <a:ext cx="7930375" cy="2031325"/>
          </a:xfrm>
          <a:prstGeom prst="rect">
            <a:avLst/>
          </a:prstGeom>
          <a:noFill/>
        </p:spPr>
        <p:txBody>
          <a:bodyPr wrap="square">
            <a:spAutoFit/>
          </a:bodyPr>
          <a:lstStyle/>
          <a:p>
            <a:r>
              <a:rPr lang="es-EC" sz="1400" kern="1600" dirty="0">
                <a:solidFill>
                  <a:schemeClr val="tx1"/>
                </a:solidFill>
                <a:effectLst/>
                <a:latin typeface="Arial" panose="020B0604020202020204" pitchFamily="34" charset="0"/>
                <a:ea typeface="Batang" panose="02030600000101010101" pitchFamily="18" charset="-127"/>
              </a:rPr>
              <a:t>Para la fabricación de la fibra óptica se debe realizar ciertos procedimiento y pasan por etapas que dependiendo de la calidad que se requiera variará ciertos parámetros en el proceso de fabricación de la fibra óptica.</a:t>
            </a:r>
            <a:endParaRPr lang="es-EC" sz="1100" dirty="0">
              <a:solidFill>
                <a:schemeClr val="tx1"/>
              </a:solidFill>
              <a:effectLst/>
              <a:latin typeface="Times New Roman" panose="02020603050405020304" pitchFamily="18" charset="0"/>
              <a:ea typeface="Batang" panose="02030600000101010101" pitchFamily="18" charset="-127"/>
            </a:endParaRPr>
          </a:p>
          <a:p>
            <a:r>
              <a:rPr lang="es-EC" sz="1400" kern="1600" dirty="0">
                <a:solidFill>
                  <a:schemeClr val="tx1"/>
                </a:solidFill>
                <a:effectLst/>
                <a:latin typeface="Arial" panose="020B0604020202020204" pitchFamily="34" charset="0"/>
                <a:ea typeface="Batang" panose="02030600000101010101" pitchFamily="18" charset="-127"/>
              </a:rPr>
              <a:t> </a:t>
            </a:r>
            <a:endParaRPr lang="es-EC" sz="1100" dirty="0">
              <a:solidFill>
                <a:schemeClr val="tx1"/>
              </a:solidFill>
              <a:effectLst/>
              <a:latin typeface="Times New Roman" panose="02020603050405020304" pitchFamily="18" charset="0"/>
              <a:ea typeface="Batang" panose="02030600000101010101" pitchFamily="18" charset="-127"/>
            </a:endParaRPr>
          </a:p>
          <a:p>
            <a:r>
              <a:rPr lang="es-EC" sz="1400" kern="1600" dirty="0">
                <a:solidFill>
                  <a:schemeClr val="tx1"/>
                </a:solidFill>
                <a:effectLst/>
                <a:latin typeface="Arial" panose="020B0604020202020204" pitchFamily="34" charset="0"/>
                <a:ea typeface="Batang" panose="02030600000101010101" pitchFamily="18" charset="-127"/>
              </a:rPr>
              <a:t>La construcción de la fibra óptica es sencilla, consta de un núcleo rodeado por un material</a:t>
            </a:r>
            <a:endParaRPr lang="es-EC" sz="1100" dirty="0">
              <a:solidFill>
                <a:schemeClr val="tx1"/>
              </a:solidFill>
              <a:effectLst/>
              <a:latin typeface="Times New Roman" panose="02020603050405020304" pitchFamily="18" charset="0"/>
              <a:ea typeface="Batang" panose="02030600000101010101" pitchFamily="18" charset="-127"/>
            </a:endParaRPr>
          </a:p>
          <a:p>
            <a:r>
              <a:rPr lang="es-EC" sz="1400" kern="1600" dirty="0">
                <a:solidFill>
                  <a:schemeClr val="tx1"/>
                </a:solidFill>
                <a:effectLst/>
                <a:latin typeface="Arial" panose="020B0604020202020204" pitchFamily="34" charset="0"/>
                <a:ea typeface="Batang" panose="02030600000101010101" pitchFamily="18" charset="-127"/>
              </a:rPr>
              <a:t>llamado revestimiento y materiales de soporte de tensiones y humedad.</a:t>
            </a:r>
            <a:endParaRPr lang="es-EC" sz="1100" dirty="0">
              <a:solidFill>
                <a:schemeClr val="tx1"/>
              </a:solidFill>
              <a:effectLst/>
              <a:latin typeface="Times New Roman" panose="02020603050405020304" pitchFamily="18" charset="0"/>
              <a:ea typeface="Batang" panose="02030600000101010101" pitchFamily="18" charset="-127"/>
            </a:endParaRPr>
          </a:p>
          <a:p>
            <a:r>
              <a:rPr lang="es-EC" sz="1400" b="1" kern="1600" dirty="0">
                <a:solidFill>
                  <a:schemeClr val="tx1"/>
                </a:solidFill>
                <a:effectLst/>
                <a:latin typeface="Arial" panose="020B0604020202020204" pitchFamily="34" charset="0"/>
                <a:ea typeface="Batang" panose="02030600000101010101" pitchFamily="18" charset="-127"/>
              </a:rPr>
              <a:t>CONSTRUCCIÓN</a:t>
            </a:r>
            <a:endParaRPr lang="es-EC" sz="1100" dirty="0">
              <a:solidFill>
                <a:schemeClr val="tx1"/>
              </a:solidFill>
              <a:effectLst/>
              <a:latin typeface="Times New Roman" panose="02020603050405020304" pitchFamily="18" charset="0"/>
              <a:ea typeface="Batang" panose="02030600000101010101" pitchFamily="18" charset="-127"/>
            </a:endParaRPr>
          </a:p>
          <a:p>
            <a:r>
              <a:rPr lang="es-EC" sz="1400" kern="1600" dirty="0">
                <a:solidFill>
                  <a:schemeClr val="tx1"/>
                </a:solidFill>
                <a:effectLst/>
                <a:latin typeface="Arial" panose="020B0604020202020204" pitchFamily="34" charset="0"/>
                <a:ea typeface="Batang" panose="02030600000101010101" pitchFamily="18" charset="-127"/>
              </a:rPr>
              <a:t>Núcleo, cubierta, tubo protector, búferes, miembros de fuerza, y una o más capas protectoras.</a:t>
            </a:r>
            <a:endParaRPr lang="es-EC" sz="1100" dirty="0">
              <a:solidFill>
                <a:schemeClr val="tx1"/>
              </a:solidFill>
              <a:effectLst/>
              <a:latin typeface="Times New Roman" panose="02020603050405020304" pitchFamily="18" charset="0"/>
              <a:ea typeface="Batang" panose="02030600000101010101" pitchFamily="18" charset="-127"/>
            </a:endParaRPr>
          </a:p>
          <a:p>
            <a:r>
              <a:rPr lang="es-EC" sz="1400" kern="1600" dirty="0">
                <a:solidFill>
                  <a:schemeClr val="tx1"/>
                </a:solidFill>
                <a:effectLst/>
                <a:latin typeface="Arial" panose="020B0604020202020204" pitchFamily="34" charset="0"/>
                <a:ea typeface="Batang" panose="02030600000101010101" pitchFamily="18" charset="-127"/>
              </a:rPr>
              <a:t>Las principales variantes son:</a:t>
            </a:r>
            <a:endParaRPr lang="es-EC" sz="1100" dirty="0">
              <a:solidFill>
                <a:schemeClr val="tx1"/>
              </a:solidFill>
              <a:effectLst/>
              <a:latin typeface="Times New Roman" panose="02020603050405020304" pitchFamily="18" charset="0"/>
              <a:ea typeface="Batang" panose="02030600000101010101" pitchFamily="18" charset="-127"/>
            </a:endParaRPr>
          </a:p>
        </p:txBody>
      </p:sp>
    </p:spTree>
    <p:extLst>
      <p:ext uri="{BB962C8B-B14F-4D97-AF65-F5344CB8AC3E}">
        <p14:creationId xmlns:p14="http://schemas.microsoft.com/office/powerpoint/2010/main" val="3704963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pic>
        <p:nvPicPr>
          <p:cNvPr id="2061" name="Imagen 317">
            <a:extLst>
              <a:ext uri="{FF2B5EF4-FFF2-40B4-BE49-F238E27FC236}">
                <a16:creationId xmlns:a16="http://schemas.microsoft.com/office/drawing/2014/main" id="{8E0F88D1-B70B-4D19-8A81-EAE923F66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1925" y="5324475"/>
            <a:ext cx="2743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333CA9B4-77FD-4F63-9457-5253C1A986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58295" y="7386955"/>
            <a:ext cx="3162300" cy="4762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Rectangle 15">
            <a:extLst>
              <a:ext uri="{FF2B5EF4-FFF2-40B4-BE49-F238E27FC236}">
                <a16:creationId xmlns:a16="http://schemas.microsoft.com/office/drawing/2014/main" id="{CAF2122C-08DB-403B-8526-946F00963DF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graphicFrame>
        <p:nvGraphicFramePr>
          <p:cNvPr id="8" name="Diagrama 7">
            <a:extLst>
              <a:ext uri="{FF2B5EF4-FFF2-40B4-BE49-F238E27FC236}">
                <a16:creationId xmlns:a16="http://schemas.microsoft.com/office/drawing/2014/main" id="{75CB1441-F66E-4772-A1CB-50DEA2C4A573}"/>
              </a:ext>
            </a:extLst>
          </p:cNvPr>
          <p:cNvGraphicFramePr/>
          <p:nvPr>
            <p:extLst>
              <p:ext uri="{D42A27DB-BD31-4B8C-83A1-F6EECF244321}">
                <p14:modId xmlns:p14="http://schemas.microsoft.com/office/powerpoint/2010/main" val="757125409"/>
              </p:ext>
            </p:extLst>
          </p:nvPr>
        </p:nvGraphicFramePr>
        <p:xfrm>
          <a:off x="497864" y="676508"/>
          <a:ext cx="7612791" cy="42424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n 9" descr="Diagrama&#10;&#10;Descripción generada automáticamente">
            <a:extLst>
              <a:ext uri="{FF2B5EF4-FFF2-40B4-BE49-F238E27FC236}">
                <a16:creationId xmlns:a16="http://schemas.microsoft.com/office/drawing/2014/main" id="{74D9550F-A5A3-49B3-B9B1-10BA4F1334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1629" y="1021638"/>
            <a:ext cx="2133600" cy="1226820"/>
          </a:xfrm>
          <a:prstGeom prst="rect">
            <a:avLst/>
          </a:prstGeom>
        </p:spPr>
      </p:pic>
      <p:pic>
        <p:nvPicPr>
          <p:cNvPr id="11" name="Imagen 10" descr="Diagrama&#10;&#10;Descripción generada automáticamente">
            <a:extLst>
              <a:ext uri="{FF2B5EF4-FFF2-40B4-BE49-F238E27FC236}">
                <a16:creationId xmlns:a16="http://schemas.microsoft.com/office/drawing/2014/main" id="{47850F7B-93E0-4D46-876D-3F114E8DE1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7864" y="2015583"/>
            <a:ext cx="2400300" cy="1409700"/>
          </a:xfrm>
          <a:prstGeom prst="rect">
            <a:avLst/>
          </a:prstGeom>
        </p:spPr>
      </p:pic>
      <p:pic>
        <p:nvPicPr>
          <p:cNvPr id="12" name="Imagen 11" descr="Diagrama, Esquemático&#10;&#10;Descripción generada automáticamente">
            <a:extLst>
              <a:ext uri="{FF2B5EF4-FFF2-40B4-BE49-F238E27FC236}">
                <a16:creationId xmlns:a16="http://schemas.microsoft.com/office/drawing/2014/main" id="{923783F7-39D4-4763-9D7D-11C7517642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3079" y="3314979"/>
            <a:ext cx="2400300" cy="1234440"/>
          </a:xfrm>
          <a:prstGeom prst="rect">
            <a:avLst/>
          </a:prstGeom>
        </p:spPr>
      </p:pic>
    </p:spTree>
    <p:extLst>
      <p:ext uri="{BB962C8B-B14F-4D97-AF65-F5344CB8AC3E}">
        <p14:creationId xmlns:p14="http://schemas.microsoft.com/office/powerpoint/2010/main" val="306078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pic>
        <p:nvPicPr>
          <p:cNvPr id="2061" name="Imagen 317">
            <a:extLst>
              <a:ext uri="{FF2B5EF4-FFF2-40B4-BE49-F238E27FC236}">
                <a16:creationId xmlns:a16="http://schemas.microsoft.com/office/drawing/2014/main" id="{8E0F88D1-B70B-4D19-8A81-EAE923F66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1925" y="5324475"/>
            <a:ext cx="2743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333CA9B4-77FD-4F63-9457-5253C1A986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58295" y="7386955"/>
            <a:ext cx="3162300" cy="4762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Rectangle 15">
            <a:extLst>
              <a:ext uri="{FF2B5EF4-FFF2-40B4-BE49-F238E27FC236}">
                <a16:creationId xmlns:a16="http://schemas.microsoft.com/office/drawing/2014/main" id="{CAF2122C-08DB-403B-8526-946F00963DF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graphicFrame>
        <p:nvGraphicFramePr>
          <p:cNvPr id="9" name="Diagrama 8">
            <a:extLst>
              <a:ext uri="{FF2B5EF4-FFF2-40B4-BE49-F238E27FC236}">
                <a16:creationId xmlns:a16="http://schemas.microsoft.com/office/drawing/2014/main" id="{7BE8AACC-8D12-454F-8D20-ECC55D67E544}"/>
              </a:ext>
            </a:extLst>
          </p:cNvPr>
          <p:cNvGraphicFramePr/>
          <p:nvPr>
            <p:extLst>
              <p:ext uri="{D42A27DB-BD31-4B8C-83A1-F6EECF244321}">
                <p14:modId xmlns:p14="http://schemas.microsoft.com/office/powerpoint/2010/main" val="341961531"/>
              </p:ext>
            </p:extLst>
          </p:nvPr>
        </p:nvGraphicFramePr>
        <p:xfrm>
          <a:off x="190679" y="947102"/>
          <a:ext cx="4381322" cy="26584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Diagrama&#10;&#10;Descripción generada automáticamente">
            <a:extLst>
              <a:ext uri="{FF2B5EF4-FFF2-40B4-BE49-F238E27FC236}">
                <a16:creationId xmlns:a16="http://schemas.microsoft.com/office/drawing/2014/main" id="{D3110E87-D6B6-41EC-A29A-A033DFB747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9553" y="1508853"/>
            <a:ext cx="2247900" cy="1203960"/>
          </a:xfrm>
          <a:prstGeom prst="rect">
            <a:avLst/>
          </a:prstGeom>
        </p:spPr>
      </p:pic>
    </p:spTree>
    <p:extLst>
      <p:ext uri="{BB962C8B-B14F-4D97-AF65-F5344CB8AC3E}">
        <p14:creationId xmlns:p14="http://schemas.microsoft.com/office/powerpoint/2010/main" val="2450442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115" name="Google Shape;1115;p41"/>
          <p:cNvGrpSpPr/>
          <p:nvPr/>
        </p:nvGrpSpPr>
        <p:grpSpPr>
          <a:xfrm rot="10800000" flipH="1">
            <a:off x="7154325" y="3924763"/>
            <a:ext cx="474200" cy="1505350"/>
            <a:chOff x="3995775" y="-443725"/>
            <a:chExt cx="474200" cy="1505350"/>
          </a:xfrm>
        </p:grpSpPr>
        <p:sp>
          <p:nvSpPr>
            <p:cNvPr id="1116" name="Google Shape;1116;p4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CuadroTexto 27">
            <a:extLst>
              <a:ext uri="{FF2B5EF4-FFF2-40B4-BE49-F238E27FC236}">
                <a16:creationId xmlns:a16="http://schemas.microsoft.com/office/drawing/2014/main" id="{C7B2DF64-A3A8-4A7B-B830-78CCFE8C3D9F}"/>
              </a:ext>
            </a:extLst>
          </p:cNvPr>
          <p:cNvSpPr txBox="1"/>
          <p:nvPr/>
        </p:nvSpPr>
        <p:spPr>
          <a:xfrm>
            <a:off x="1468244" y="399956"/>
            <a:ext cx="4661210" cy="307777"/>
          </a:xfrm>
          <a:prstGeom prst="rect">
            <a:avLst/>
          </a:prstGeom>
          <a:noFill/>
        </p:spPr>
        <p:txBody>
          <a:bodyPr wrap="square">
            <a:spAutoFit/>
          </a:bodyPr>
          <a:lstStyle/>
          <a:p>
            <a:pPr marL="228600" algn="ctr"/>
            <a:r>
              <a:rPr lang="es-ES" sz="1400" b="1" dirty="0">
                <a:solidFill>
                  <a:srgbClr val="FFFFFF"/>
                </a:solidFill>
                <a:effectLst/>
                <a:latin typeface="Arial" panose="020B0604020202020204" pitchFamily="34" charset="0"/>
                <a:ea typeface="Batang" panose="02030600000101010101" pitchFamily="18" charset="-127"/>
              </a:rPr>
              <a:t>TENDIDOS DE LA FIBRA OPTICA</a:t>
            </a:r>
            <a:endParaRPr lang="es-EC" sz="800" dirty="0">
              <a:effectLst/>
              <a:latin typeface="Times New Roman" panose="02020603050405020304" pitchFamily="18" charset="0"/>
              <a:ea typeface="Batang" panose="02030600000101010101" pitchFamily="18" charset="-127"/>
            </a:endParaRPr>
          </a:p>
        </p:txBody>
      </p:sp>
      <p:graphicFrame>
        <p:nvGraphicFramePr>
          <p:cNvPr id="29" name="Diagrama 28">
            <a:extLst>
              <a:ext uri="{FF2B5EF4-FFF2-40B4-BE49-F238E27FC236}">
                <a16:creationId xmlns:a16="http://schemas.microsoft.com/office/drawing/2014/main" id="{CB3060E4-E5F7-4092-967C-3F06D9C2D2CB}"/>
              </a:ext>
            </a:extLst>
          </p:cNvPr>
          <p:cNvGraphicFramePr/>
          <p:nvPr>
            <p:extLst>
              <p:ext uri="{D42A27DB-BD31-4B8C-83A1-F6EECF244321}">
                <p14:modId xmlns:p14="http://schemas.microsoft.com/office/powerpoint/2010/main" val="3011984352"/>
              </p:ext>
            </p:extLst>
          </p:nvPr>
        </p:nvGraphicFramePr>
        <p:xfrm>
          <a:off x="780585" y="884663"/>
          <a:ext cx="6244544" cy="3724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3" name="Google Shape;1123;p42"/>
          <p:cNvSpPr txBox="1">
            <a:spLocks noGrp="1"/>
          </p:cNvSpPr>
          <p:nvPr>
            <p:ph type="title"/>
          </p:nvPr>
        </p:nvSpPr>
        <p:spPr>
          <a:xfrm>
            <a:off x="1630950" y="770158"/>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dirty="0">
                <a:solidFill>
                  <a:srgbClr val="FFFFFF"/>
                </a:solidFill>
                <a:effectLst/>
                <a:latin typeface="Arial" panose="020B0604020202020204" pitchFamily="34" charset="0"/>
                <a:ea typeface="Batang" panose="02030600000101010101" pitchFamily="18" charset="-127"/>
              </a:rPr>
              <a:t>EMPALMES Y CONECTORES</a:t>
            </a:r>
            <a:endParaRPr lang="es-ES" dirty="0"/>
          </a:p>
        </p:txBody>
      </p:sp>
      <p:cxnSp>
        <p:nvCxnSpPr>
          <p:cNvPr id="1124" name="Google Shape;1124;p42"/>
          <p:cNvCxnSpPr/>
          <p:nvPr/>
        </p:nvCxnSpPr>
        <p:spPr>
          <a:xfrm>
            <a:off x="2069018" y="4470584"/>
            <a:ext cx="4113000" cy="0"/>
          </a:xfrm>
          <a:prstGeom prst="straightConnector1">
            <a:avLst/>
          </a:prstGeom>
          <a:noFill/>
          <a:ln w="28575" cap="flat" cmpd="sng">
            <a:solidFill>
              <a:schemeClr val="accent2"/>
            </a:solidFill>
            <a:prstDash val="solid"/>
            <a:round/>
            <a:headEnd type="oval" w="med" len="med"/>
            <a:tailEnd type="oval" w="med" len="med"/>
          </a:ln>
        </p:spPr>
      </p:cxnSp>
      <p:sp>
        <p:nvSpPr>
          <p:cNvPr id="22" name="CuadroTexto 21">
            <a:extLst>
              <a:ext uri="{FF2B5EF4-FFF2-40B4-BE49-F238E27FC236}">
                <a16:creationId xmlns:a16="http://schemas.microsoft.com/office/drawing/2014/main" id="{53ED7000-386A-4A42-B8D3-55BCD5A44B67}"/>
              </a:ext>
            </a:extLst>
          </p:cNvPr>
          <p:cNvSpPr txBox="1"/>
          <p:nvPr/>
        </p:nvSpPr>
        <p:spPr>
          <a:xfrm>
            <a:off x="429322" y="1248058"/>
            <a:ext cx="8001000" cy="1200329"/>
          </a:xfrm>
          <a:prstGeom prst="rect">
            <a:avLst/>
          </a:prstGeom>
          <a:noFill/>
        </p:spPr>
        <p:txBody>
          <a:bodyPr wrap="square">
            <a:spAutoFit/>
          </a:bodyPr>
          <a:lstStyle/>
          <a:p>
            <a:r>
              <a:rPr lang="es-EC" sz="1600" b="1" dirty="0">
                <a:effectLst/>
                <a:latin typeface="Times New Roman" panose="02020603050405020304" pitchFamily="18" charset="0"/>
                <a:ea typeface="Batang" panose="02030600000101010101" pitchFamily="18" charset="-127"/>
              </a:rPr>
              <a:t>Empalmes</a:t>
            </a:r>
            <a:endParaRPr lang="es-EC" sz="1200" dirty="0">
              <a:effectLst/>
              <a:latin typeface="Times New Roman" panose="02020603050405020304" pitchFamily="18" charset="0"/>
              <a:ea typeface="Batang" panose="02030600000101010101" pitchFamily="18" charset="-127"/>
            </a:endParaRPr>
          </a:p>
          <a:p>
            <a:r>
              <a:rPr lang="es-EC" sz="1400" kern="1600" dirty="0">
                <a:effectLst/>
                <a:latin typeface="Arial" panose="020B0604020202020204" pitchFamily="34" charset="0"/>
                <a:ea typeface="Batang" panose="02030600000101010101" pitchFamily="18" charset="-127"/>
              </a:rPr>
              <a:t>Son conexiones permanentes entre fibras. En este caso, el núcleo es fibra. </a:t>
            </a:r>
            <a:endParaRPr lang="es-EC" sz="1200" dirty="0">
              <a:effectLst/>
              <a:latin typeface="Times New Roman" panose="02020603050405020304" pitchFamily="18" charset="0"/>
              <a:ea typeface="Batang" panose="02030600000101010101" pitchFamily="18" charset="-127"/>
            </a:endParaRPr>
          </a:p>
          <a:p>
            <a:r>
              <a:rPr lang="es-EC" sz="1400" kern="1600" dirty="0">
                <a:effectLst/>
                <a:latin typeface="Arial" panose="020B0604020202020204" pitchFamily="34" charset="0"/>
                <a:ea typeface="Batang" panose="02030600000101010101" pitchFamily="18" charset="-127"/>
              </a:rPr>
              <a:t> El enlace debe estar perfectamente alineado para que no haya pérdida. </a:t>
            </a:r>
            <a:endParaRPr lang="es-EC" sz="1200" dirty="0">
              <a:effectLst/>
              <a:latin typeface="Times New Roman" panose="02020603050405020304" pitchFamily="18" charset="0"/>
              <a:ea typeface="Batang" panose="02030600000101010101" pitchFamily="18" charset="-127"/>
            </a:endParaRPr>
          </a:p>
          <a:p>
            <a:r>
              <a:rPr lang="es-EC" sz="1400" kern="1600" dirty="0">
                <a:effectLst/>
                <a:latin typeface="Arial" panose="020B0604020202020204" pitchFamily="34" charset="0"/>
                <a:ea typeface="Batang" panose="02030600000101010101" pitchFamily="18" charset="-127"/>
              </a:rPr>
              <a:t> Hay dos formas de esto dentro del empalme. </a:t>
            </a:r>
            <a:endParaRPr lang="es-EC" sz="1200" dirty="0">
              <a:effectLst/>
              <a:latin typeface="Times New Roman" panose="02020603050405020304" pitchFamily="18" charset="0"/>
              <a:ea typeface="Batang" panose="02030600000101010101" pitchFamily="18" charset="-127"/>
            </a:endParaRPr>
          </a:p>
          <a:p>
            <a:r>
              <a:rPr lang="es-EC" sz="1400" kern="1600" dirty="0">
                <a:effectLst/>
                <a:latin typeface="Arial" panose="020B0604020202020204" pitchFamily="34" charset="0"/>
                <a:ea typeface="Batang" panose="02030600000101010101" pitchFamily="18" charset="-127"/>
              </a:rPr>
              <a:t> La fusión calienta las dos guías de ondas ópticas  hasta que alcanzan su punto de fusión. </a:t>
            </a:r>
            <a:endParaRPr lang="es-EC" sz="1200" dirty="0">
              <a:effectLst/>
              <a:latin typeface="Times New Roman" panose="02020603050405020304" pitchFamily="18" charset="0"/>
              <a:ea typeface="Batang" panose="02030600000101010101" pitchFamily="18" charset="-127"/>
            </a:endParaRPr>
          </a:p>
        </p:txBody>
      </p:sp>
      <p:graphicFrame>
        <p:nvGraphicFramePr>
          <p:cNvPr id="25" name="Diagrama 24">
            <a:extLst>
              <a:ext uri="{FF2B5EF4-FFF2-40B4-BE49-F238E27FC236}">
                <a16:creationId xmlns:a16="http://schemas.microsoft.com/office/drawing/2014/main" id="{A53E1543-0988-4C74-A898-60DB84746234}"/>
              </a:ext>
            </a:extLst>
          </p:cNvPr>
          <p:cNvGraphicFramePr/>
          <p:nvPr>
            <p:extLst>
              <p:ext uri="{D42A27DB-BD31-4B8C-83A1-F6EECF244321}">
                <p14:modId xmlns:p14="http://schemas.microsoft.com/office/powerpoint/2010/main" val="3901900367"/>
              </p:ext>
            </p:extLst>
          </p:nvPr>
        </p:nvGraphicFramePr>
        <p:xfrm>
          <a:off x="334538" y="2695114"/>
          <a:ext cx="8095784" cy="1670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0" name="Google Shape;990;p37"/>
          <p:cNvSpPr txBox="1">
            <a:spLocks noGrp="1"/>
          </p:cNvSpPr>
          <p:nvPr>
            <p:ph type="subTitle" idx="1"/>
          </p:nvPr>
        </p:nvSpPr>
        <p:spPr>
          <a:xfrm>
            <a:off x="1491879" y="512372"/>
            <a:ext cx="5890228" cy="3607220"/>
          </a:xfrm>
          <a:prstGeom prst="rect">
            <a:avLst/>
          </a:prstGeom>
        </p:spPr>
        <p:txBody>
          <a:bodyPr spcFirstLastPara="1" wrap="square" lIns="91425" tIns="91425" rIns="91425" bIns="91425" anchor="ctr" anchorCtr="0">
            <a:noAutofit/>
          </a:bodyPr>
          <a:lstStyle/>
          <a:p>
            <a:pPr>
              <a:lnSpc>
                <a:spcPct val="115000"/>
              </a:lnSpc>
              <a:tabLst>
                <a:tab pos="6515100" algn="l"/>
              </a:tabLst>
            </a:pPr>
            <a:r>
              <a:rPr lang="es-EC" sz="1800" b="1" dirty="0">
                <a:solidFill>
                  <a:srgbClr val="B2B2B2"/>
                </a:solidFill>
                <a:effectLst/>
                <a:latin typeface="Arial" panose="020B0604020202020204" pitchFamily="34" charset="0"/>
                <a:ea typeface="Batang" panose="02030600000101010101" pitchFamily="18" charset="-127"/>
              </a:rPr>
              <a:t>Introducción </a:t>
            </a:r>
            <a:endParaRPr lang="es-EC" sz="1800" dirty="0">
              <a:effectLst/>
              <a:latin typeface="Times New Roman" panose="02020603050405020304" pitchFamily="18" charset="0"/>
              <a:ea typeface="Batang" panose="02030600000101010101" pitchFamily="18" charset="-127"/>
            </a:endParaRPr>
          </a:p>
          <a:p>
            <a:r>
              <a:rPr lang="uk-UA" sz="1400" dirty="0">
                <a:solidFill>
                  <a:srgbClr val="000000"/>
                </a:solidFill>
                <a:effectLst/>
                <a:latin typeface="Arial" panose="020B0604020202020204" pitchFamily="34" charset="0"/>
                <a:ea typeface="Batang" panose="02030600000101010101" pitchFamily="18" charset="-127"/>
                <a:cs typeface="Candara" panose="020E0502030303020204" pitchFamily="34" charset="0"/>
              </a:rPr>
              <a:t>Las fibras ópticas en los sistemas de comunicación y los sistemas de transmisión de señales generalmente entraron en la fase de uso a gran escala entre  1975 y 1980 después de largos experimentos y conexiones piloto. La primera conexión en el campo de las telecomunicaciones con fibra óptica con atenuación de hasta 50db / km fue para obtener materiales muy puros en la actualidad y fabricar fibra óptica con atenuación de 0.2db / km, que se puede obtener mediante varios métodos de. Y conexiones hasta 200 km. No es necesario utilizar repetidores. A medida que ha aumentado el uso de cables de fibra óptica, han llegado a utilizarse no solo para la transmisión de voz sino también para la transmisión de datos. Una de las ubicaciones más populares es en el campo del procesamiento y transmisión de datos en el sector energético, destinado a la monitorización y control de dispositivos. </a:t>
            </a:r>
            <a:endParaRPr lang="es-EC" sz="1400" dirty="0">
              <a:solidFill>
                <a:srgbClr val="000000"/>
              </a:solidFill>
              <a:effectLst/>
              <a:latin typeface="Candara" panose="020E0502030303020204" pitchFamily="34" charset="0"/>
              <a:ea typeface="Batang" panose="02030600000101010101" pitchFamily="18" charset="-127"/>
              <a:cs typeface="Candara" panose="020E0502030303020204" pitchFamily="34" charset="0"/>
            </a:endParaRPr>
          </a:p>
        </p:txBody>
      </p:sp>
      <p:grpSp>
        <p:nvGrpSpPr>
          <p:cNvPr id="991" name="Google Shape;991;p37"/>
          <p:cNvGrpSpPr/>
          <p:nvPr/>
        </p:nvGrpSpPr>
        <p:grpSpPr>
          <a:xfrm rot="10800000" flipH="1">
            <a:off x="-12" y="4038425"/>
            <a:ext cx="2249325" cy="1657325"/>
            <a:chOff x="746475" y="-443725"/>
            <a:chExt cx="2249325" cy="1657325"/>
          </a:xfrm>
        </p:grpSpPr>
        <p:sp>
          <p:nvSpPr>
            <p:cNvPr id="992" name="Google Shape;992;p37"/>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7"/>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7"/>
          <p:cNvGrpSpPr/>
          <p:nvPr/>
        </p:nvGrpSpPr>
        <p:grpSpPr>
          <a:xfrm rot="10800000" flipH="1">
            <a:off x="6903038" y="4038425"/>
            <a:ext cx="2240950" cy="1657325"/>
            <a:chOff x="4603700" y="-443725"/>
            <a:chExt cx="2240950" cy="1657325"/>
          </a:xfrm>
        </p:grpSpPr>
        <p:sp>
          <p:nvSpPr>
            <p:cNvPr id="995" name="Google Shape;995;p37"/>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7"/>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pSp>
        <p:nvGrpSpPr>
          <p:cNvPr id="1169" name="Google Shape;1169;p43"/>
          <p:cNvGrpSpPr/>
          <p:nvPr/>
        </p:nvGrpSpPr>
        <p:grpSpPr>
          <a:xfrm flipH="1">
            <a:off x="8140807" y="2498572"/>
            <a:ext cx="289868" cy="852000"/>
            <a:chOff x="456616" y="2161476"/>
            <a:chExt cx="289868" cy="852000"/>
          </a:xfrm>
        </p:grpSpPr>
        <p:sp>
          <p:nvSpPr>
            <p:cNvPr id="1170" name="Google Shape;1170;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CuadroTexto 42">
            <a:extLst>
              <a:ext uri="{FF2B5EF4-FFF2-40B4-BE49-F238E27FC236}">
                <a16:creationId xmlns:a16="http://schemas.microsoft.com/office/drawing/2014/main" id="{A96995EC-83A5-4B43-8114-BDA3ACCE0FA3}"/>
              </a:ext>
            </a:extLst>
          </p:cNvPr>
          <p:cNvSpPr txBox="1"/>
          <p:nvPr/>
        </p:nvSpPr>
        <p:spPr>
          <a:xfrm>
            <a:off x="345737" y="484574"/>
            <a:ext cx="6932292" cy="2646878"/>
          </a:xfrm>
          <a:prstGeom prst="rect">
            <a:avLst/>
          </a:prstGeom>
          <a:noFill/>
        </p:spPr>
        <p:txBody>
          <a:bodyPr wrap="square">
            <a:spAutoFit/>
          </a:bodyPr>
          <a:lstStyle/>
          <a:p>
            <a:r>
              <a:rPr lang="es-EC" sz="1400" b="1" kern="1600" dirty="0">
                <a:effectLst/>
                <a:latin typeface="Arial" panose="020B0604020202020204" pitchFamily="34" charset="0"/>
                <a:ea typeface="Batang" panose="02030600000101010101" pitchFamily="18" charset="-127"/>
              </a:rPr>
              <a:t>Conectores</a:t>
            </a:r>
            <a:endParaRPr lang="es-EC" sz="1200" dirty="0">
              <a:effectLst/>
              <a:latin typeface="Times New Roman" panose="02020603050405020304" pitchFamily="18" charset="0"/>
              <a:ea typeface="Batang" panose="02030600000101010101" pitchFamily="18" charset="-127"/>
            </a:endParaRPr>
          </a:p>
          <a:p>
            <a:r>
              <a:rPr lang="es-EC" sz="1400" dirty="0">
                <a:effectLst/>
                <a:latin typeface="Arial" panose="020B0604020202020204" pitchFamily="34" charset="0"/>
                <a:ea typeface="Batang" panose="02030600000101010101" pitchFamily="18" charset="-127"/>
              </a:rPr>
              <a:t>Se trata de conexiones temporales de fibra óptica. Este sistema debe ser muy preciso para evitar la atenuación lumínica. El término conector tiene un significado especial porque se puede conectar o desconectar repetidamente a otros elementos similares para transmitir luz entre dos puertos de fibra, entre un puerto de  fibra y un transmisor o receptor</a:t>
            </a:r>
            <a:r>
              <a:rPr lang="es-EC" sz="1600" dirty="0">
                <a:effectLst/>
                <a:latin typeface="Arial" panose="020B0604020202020204" pitchFamily="34" charset="0"/>
                <a:ea typeface="Batang" panose="02030600000101010101" pitchFamily="18" charset="-127"/>
              </a:rPr>
              <a:t>.</a:t>
            </a:r>
            <a:endParaRPr lang="es-EC" sz="1200" dirty="0">
              <a:effectLst/>
              <a:latin typeface="Times New Roman" panose="02020603050405020304" pitchFamily="18" charset="0"/>
              <a:ea typeface="Batang" panose="02030600000101010101" pitchFamily="18" charset="-127"/>
            </a:endParaRPr>
          </a:p>
          <a:p>
            <a:r>
              <a:rPr lang="es-EC" sz="1600" b="1" dirty="0">
                <a:effectLst/>
                <a:latin typeface="Arial" panose="020B0604020202020204" pitchFamily="34" charset="0"/>
                <a:ea typeface="Batang" panose="02030600000101010101" pitchFamily="18" charset="-127"/>
              </a:rPr>
              <a:t>La estructura de un conector es la siguiente</a:t>
            </a:r>
            <a:endParaRPr lang="es-EC" sz="1200" dirty="0">
              <a:effectLst/>
              <a:latin typeface="Times New Roman" panose="02020603050405020304" pitchFamily="18" charset="0"/>
              <a:ea typeface="Batang" panose="02030600000101010101" pitchFamily="18" charset="-127"/>
            </a:endParaRPr>
          </a:p>
          <a:p>
            <a:r>
              <a:rPr lang="es-EC" sz="1600" dirty="0">
                <a:effectLst/>
                <a:latin typeface="Arial" panose="020B0604020202020204" pitchFamily="34" charset="0"/>
                <a:ea typeface="Batang" panose="02030600000101010101" pitchFamily="18" charset="-127"/>
              </a:rPr>
              <a:t>El dado contiene elementos de alineación  que utilizan elementos de precisión para colocar las férulas del dado y colocar las fibras en lados opuestos entre sí. El resorte del conector empuja la férula con una fuerza constante y evita que  las dos fibras se separen.</a:t>
            </a:r>
            <a:endParaRPr lang="es-EC" sz="1200" dirty="0">
              <a:effectLst/>
              <a:latin typeface="Times New Roman" panose="02020603050405020304" pitchFamily="18" charset="0"/>
              <a:ea typeface="Batang" panose="02030600000101010101" pitchFamily="18" charset="-127"/>
            </a:endParaRPr>
          </a:p>
        </p:txBody>
      </p:sp>
      <p:pic>
        <p:nvPicPr>
          <p:cNvPr id="44" name="Imagen 43" descr="Tipos de conectores de fibra óptica - fibraopticahoy.com">
            <a:extLst>
              <a:ext uri="{FF2B5EF4-FFF2-40B4-BE49-F238E27FC236}">
                <a16:creationId xmlns:a16="http://schemas.microsoft.com/office/drawing/2014/main" id="{D0958F3F-78C8-4572-912B-E1F5E41BC7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5631" y="3493701"/>
            <a:ext cx="3806825" cy="11652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pSp>
        <p:nvGrpSpPr>
          <p:cNvPr id="1169" name="Google Shape;1169;p43"/>
          <p:cNvGrpSpPr/>
          <p:nvPr/>
        </p:nvGrpSpPr>
        <p:grpSpPr>
          <a:xfrm flipH="1">
            <a:off x="8140807" y="2498572"/>
            <a:ext cx="289868" cy="852000"/>
            <a:chOff x="456616" y="2161476"/>
            <a:chExt cx="289868" cy="852000"/>
          </a:xfrm>
        </p:grpSpPr>
        <p:sp>
          <p:nvSpPr>
            <p:cNvPr id="1170" name="Google Shape;1170;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CuadroTexto 16">
            <a:extLst>
              <a:ext uri="{FF2B5EF4-FFF2-40B4-BE49-F238E27FC236}">
                <a16:creationId xmlns:a16="http://schemas.microsoft.com/office/drawing/2014/main" id="{785DC160-FB8C-496E-8C78-8B497315BB01}"/>
              </a:ext>
            </a:extLst>
          </p:cNvPr>
          <p:cNvSpPr txBox="1"/>
          <p:nvPr/>
        </p:nvSpPr>
        <p:spPr>
          <a:xfrm>
            <a:off x="395867" y="370512"/>
            <a:ext cx="7082883" cy="954107"/>
          </a:xfrm>
          <a:prstGeom prst="rect">
            <a:avLst/>
          </a:prstGeom>
          <a:noFill/>
        </p:spPr>
        <p:txBody>
          <a:bodyPr wrap="square">
            <a:spAutoFit/>
          </a:bodyPr>
          <a:lstStyle/>
          <a:p>
            <a:r>
              <a:rPr lang="es-EC" sz="1400" b="1" dirty="0">
                <a:effectLst/>
                <a:latin typeface="Arial" panose="020B0604020202020204" pitchFamily="34" charset="0"/>
                <a:ea typeface="Batang" panose="02030600000101010101" pitchFamily="18" charset="-127"/>
              </a:rPr>
              <a:t>TIPOS DE CONECTORES</a:t>
            </a:r>
            <a:endParaRPr lang="es-EC" sz="1100" dirty="0">
              <a:effectLst/>
              <a:latin typeface="Times New Roman" panose="02020603050405020304" pitchFamily="18" charset="0"/>
              <a:ea typeface="Batang" panose="02030600000101010101" pitchFamily="18" charset="-127"/>
            </a:endParaRPr>
          </a:p>
          <a:p>
            <a:r>
              <a:rPr lang="es-EC" sz="1400" b="1" dirty="0">
                <a:effectLst/>
                <a:latin typeface="Arial" panose="020B0604020202020204" pitchFamily="34" charset="0"/>
                <a:ea typeface="Batang" panose="02030600000101010101" pitchFamily="18" charset="-127"/>
              </a:rPr>
              <a:t>Conector FC</a:t>
            </a:r>
            <a:endParaRPr lang="es-EC" sz="1100" dirty="0">
              <a:effectLst/>
              <a:latin typeface="Times New Roman" panose="02020603050405020304" pitchFamily="18" charset="0"/>
              <a:ea typeface="Batang" panose="02030600000101010101" pitchFamily="18" charset="-127"/>
            </a:endParaRPr>
          </a:p>
          <a:p>
            <a:r>
              <a:rPr lang="es-EC" sz="1400" dirty="0">
                <a:effectLst/>
                <a:latin typeface="Arial" panose="020B0604020202020204" pitchFamily="34" charset="0"/>
                <a:ea typeface="Batang" panose="02030600000101010101" pitchFamily="18" charset="-127"/>
              </a:rPr>
              <a:t>Más utilizado en laboratorios y equipos especiales, atornillado en adaptadores. Es decir, la intensidad y el comportamiento óptico quedan a criterio del instalador.</a:t>
            </a:r>
            <a:endParaRPr lang="es-EC" sz="1100" dirty="0">
              <a:effectLst/>
              <a:latin typeface="Times New Roman" panose="02020603050405020304" pitchFamily="18" charset="0"/>
              <a:ea typeface="Batang" panose="02030600000101010101" pitchFamily="18" charset="-127"/>
            </a:endParaRPr>
          </a:p>
        </p:txBody>
      </p:sp>
      <p:pic>
        <p:nvPicPr>
          <p:cNvPr id="18" name="Imagen 17" descr="Conectores FC">
            <a:extLst>
              <a:ext uri="{FF2B5EF4-FFF2-40B4-BE49-F238E27FC236}">
                <a16:creationId xmlns:a16="http://schemas.microsoft.com/office/drawing/2014/main" id="{7AF4C197-D0D0-4F66-9B9E-11F1D52AB79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0726" y="1309169"/>
            <a:ext cx="1408523" cy="1408523"/>
          </a:xfrm>
          <a:prstGeom prst="rect">
            <a:avLst/>
          </a:prstGeom>
          <a:noFill/>
          <a:ln>
            <a:noFill/>
          </a:ln>
        </p:spPr>
      </p:pic>
      <p:sp>
        <p:nvSpPr>
          <p:cNvPr id="20" name="CuadroTexto 19">
            <a:extLst>
              <a:ext uri="{FF2B5EF4-FFF2-40B4-BE49-F238E27FC236}">
                <a16:creationId xmlns:a16="http://schemas.microsoft.com/office/drawing/2014/main" id="{F787CDDB-3859-48F7-A2CF-EA2105C38C59}"/>
              </a:ext>
            </a:extLst>
          </p:cNvPr>
          <p:cNvSpPr txBox="1"/>
          <p:nvPr/>
        </p:nvSpPr>
        <p:spPr>
          <a:xfrm>
            <a:off x="250900" y="2801027"/>
            <a:ext cx="7372816" cy="954107"/>
          </a:xfrm>
          <a:prstGeom prst="rect">
            <a:avLst/>
          </a:prstGeom>
          <a:noFill/>
        </p:spPr>
        <p:txBody>
          <a:bodyPr wrap="square">
            <a:spAutoFit/>
          </a:bodyPr>
          <a:lstStyle/>
          <a:p>
            <a:r>
              <a:rPr lang="es-EC" sz="1400" b="1" dirty="0">
                <a:effectLst/>
                <a:latin typeface="Arial" panose="020B0604020202020204" pitchFamily="34" charset="0"/>
                <a:ea typeface="Batang" panose="02030600000101010101" pitchFamily="18" charset="-127"/>
              </a:rPr>
              <a:t>Conector ST</a:t>
            </a:r>
            <a:endParaRPr lang="es-EC" sz="1100" dirty="0">
              <a:effectLst/>
              <a:latin typeface="Times New Roman" panose="02020603050405020304" pitchFamily="18" charset="0"/>
              <a:ea typeface="Batang" panose="02030600000101010101" pitchFamily="18" charset="-127"/>
            </a:endParaRPr>
          </a:p>
          <a:p>
            <a:r>
              <a:rPr lang="es-EC" sz="1400" dirty="0">
                <a:effectLst/>
                <a:latin typeface="Arial" panose="020B0604020202020204" pitchFamily="34" charset="0"/>
                <a:ea typeface="Batang" panose="02030600000101010101" pitchFamily="18" charset="-127"/>
              </a:rPr>
              <a:t>Muy utilizado en redes LAN, se instala presionando 90 grados y girándolo. La instalación no depende del instalador. Al insertar el casquillo, el eje del manguito debe estar alineado con el eje del manguito para evitar dañar el casquillo.</a:t>
            </a:r>
            <a:endParaRPr lang="es-EC" sz="1100" dirty="0">
              <a:effectLst/>
              <a:latin typeface="Times New Roman" panose="02020603050405020304" pitchFamily="18" charset="0"/>
              <a:ea typeface="Batang" panose="02030600000101010101" pitchFamily="18" charset="-127"/>
            </a:endParaRPr>
          </a:p>
        </p:txBody>
      </p:sp>
      <p:pic>
        <p:nvPicPr>
          <p:cNvPr id="21" name="Imagen 20" descr="Conector fibra optica ST">
            <a:extLst>
              <a:ext uri="{FF2B5EF4-FFF2-40B4-BE49-F238E27FC236}">
                <a16:creationId xmlns:a16="http://schemas.microsoft.com/office/drawing/2014/main" id="{1106AB5B-BECC-40FD-B973-90A0C7496F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581" y="3599017"/>
            <a:ext cx="1388366" cy="1388366"/>
          </a:xfrm>
          <a:prstGeom prst="rect">
            <a:avLst/>
          </a:prstGeom>
          <a:noFill/>
          <a:ln>
            <a:noFill/>
          </a:ln>
        </p:spPr>
      </p:pic>
    </p:spTree>
    <p:extLst>
      <p:ext uri="{BB962C8B-B14F-4D97-AF65-F5344CB8AC3E}">
        <p14:creationId xmlns:p14="http://schemas.microsoft.com/office/powerpoint/2010/main" val="249125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pSp>
        <p:nvGrpSpPr>
          <p:cNvPr id="1169" name="Google Shape;1169;p43"/>
          <p:cNvGrpSpPr/>
          <p:nvPr/>
        </p:nvGrpSpPr>
        <p:grpSpPr>
          <a:xfrm flipH="1">
            <a:off x="8140807" y="2498572"/>
            <a:ext cx="289868" cy="852000"/>
            <a:chOff x="456616" y="2161476"/>
            <a:chExt cx="289868" cy="852000"/>
          </a:xfrm>
        </p:grpSpPr>
        <p:sp>
          <p:nvSpPr>
            <p:cNvPr id="1170" name="Google Shape;1170;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CuadroTexto 12">
            <a:extLst>
              <a:ext uri="{FF2B5EF4-FFF2-40B4-BE49-F238E27FC236}">
                <a16:creationId xmlns:a16="http://schemas.microsoft.com/office/drawing/2014/main" id="{D613B111-50A7-40BC-8B94-74772FDDCF81}"/>
              </a:ext>
            </a:extLst>
          </p:cNvPr>
          <p:cNvSpPr txBox="1"/>
          <p:nvPr/>
        </p:nvSpPr>
        <p:spPr>
          <a:xfrm>
            <a:off x="120805" y="422699"/>
            <a:ext cx="7454589" cy="1169551"/>
          </a:xfrm>
          <a:prstGeom prst="rect">
            <a:avLst/>
          </a:prstGeom>
          <a:noFill/>
        </p:spPr>
        <p:txBody>
          <a:bodyPr wrap="square">
            <a:spAutoFit/>
          </a:bodyPr>
          <a:lstStyle/>
          <a:p>
            <a:r>
              <a:rPr lang="es-EC" sz="1400" b="1" kern="1600" dirty="0">
                <a:effectLst/>
                <a:latin typeface="Arial" panose="020B0604020202020204" pitchFamily="34" charset="0"/>
                <a:ea typeface="Batang" panose="02030600000101010101" pitchFamily="18" charset="-127"/>
              </a:rPr>
              <a:t>Conector SC</a:t>
            </a:r>
            <a:endParaRPr lang="es-EC" sz="1100" dirty="0">
              <a:effectLst/>
              <a:latin typeface="Times New Roman" panose="02020603050405020304" pitchFamily="18" charset="0"/>
              <a:ea typeface="Batang" panose="02030600000101010101" pitchFamily="18" charset="-127"/>
            </a:endParaRPr>
          </a:p>
          <a:p>
            <a:r>
              <a:rPr lang="es-EC" sz="1400" kern="1600" dirty="0">
                <a:effectLst/>
                <a:latin typeface="Arial" panose="020B0604020202020204" pitchFamily="34" charset="0"/>
                <a:ea typeface="Batang" panose="02030600000101010101" pitchFamily="18" charset="-127"/>
              </a:rPr>
              <a:t>Se usa más comúnmente en Europa y  Estados Unidos, especialmente los paneles de conexión, porque no requiere espacio para girar el conector y puede aumentar la densidad del conector. Tiene un comportamiento óptico muy estable y se puede conectar y reconectar muchas veces.</a:t>
            </a:r>
            <a:endParaRPr lang="es-EC" sz="1100" dirty="0">
              <a:effectLst/>
              <a:latin typeface="Times New Roman" panose="02020603050405020304" pitchFamily="18" charset="0"/>
              <a:ea typeface="Batang" panose="02030600000101010101" pitchFamily="18" charset="-127"/>
            </a:endParaRPr>
          </a:p>
        </p:txBody>
      </p:sp>
      <p:pic>
        <p:nvPicPr>
          <p:cNvPr id="14" name="Imagen 13" descr="SC - CRT">
            <a:extLst>
              <a:ext uri="{FF2B5EF4-FFF2-40B4-BE49-F238E27FC236}">
                <a16:creationId xmlns:a16="http://schemas.microsoft.com/office/drawing/2014/main" id="{69D36A54-50D2-430A-97E9-CD0A2D1C9B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5030" y="1402229"/>
            <a:ext cx="1316671" cy="1096343"/>
          </a:xfrm>
          <a:prstGeom prst="rect">
            <a:avLst/>
          </a:prstGeom>
          <a:noFill/>
          <a:ln>
            <a:noFill/>
          </a:ln>
        </p:spPr>
      </p:pic>
      <p:sp>
        <p:nvSpPr>
          <p:cNvPr id="16" name="CuadroTexto 15">
            <a:extLst>
              <a:ext uri="{FF2B5EF4-FFF2-40B4-BE49-F238E27FC236}">
                <a16:creationId xmlns:a16="http://schemas.microsoft.com/office/drawing/2014/main" id="{D169B52C-6C9D-4591-AFA9-C9C19A2E64F4}"/>
              </a:ext>
            </a:extLst>
          </p:cNvPr>
          <p:cNvSpPr txBox="1"/>
          <p:nvPr/>
        </p:nvSpPr>
        <p:spPr>
          <a:xfrm>
            <a:off x="120805" y="2600096"/>
            <a:ext cx="7603272" cy="954107"/>
          </a:xfrm>
          <a:prstGeom prst="rect">
            <a:avLst/>
          </a:prstGeom>
          <a:noFill/>
        </p:spPr>
        <p:txBody>
          <a:bodyPr wrap="square">
            <a:spAutoFit/>
          </a:bodyPr>
          <a:lstStyle/>
          <a:p>
            <a:r>
              <a:rPr lang="es-EC" sz="1400" b="1" kern="1600" dirty="0">
                <a:effectLst/>
                <a:latin typeface="Arial" panose="020B0604020202020204" pitchFamily="34" charset="0"/>
                <a:ea typeface="Batang" panose="02030600000101010101" pitchFamily="18" charset="-127"/>
              </a:rPr>
              <a:t>Conector Europa 2000</a:t>
            </a:r>
            <a:endParaRPr lang="es-EC" sz="1100" dirty="0">
              <a:effectLst/>
              <a:latin typeface="Times New Roman" panose="02020603050405020304" pitchFamily="18" charset="0"/>
              <a:ea typeface="Batang" panose="02030600000101010101" pitchFamily="18" charset="-127"/>
            </a:endParaRPr>
          </a:p>
          <a:p>
            <a:r>
              <a:rPr lang="es-EC" sz="1400" kern="1600" dirty="0">
                <a:effectLst/>
                <a:latin typeface="Arial" panose="020B0604020202020204" pitchFamily="34" charset="0"/>
                <a:ea typeface="Batang" panose="02030600000101010101" pitchFamily="18" charset="-127"/>
              </a:rPr>
              <a:t>Un conector relativamente nuevo, un conector </a:t>
            </a:r>
            <a:r>
              <a:rPr lang="es-EC" sz="1400" kern="1600" dirty="0" err="1">
                <a:effectLst/>
                <a:latin typeface="Arial" panose="020B0604020202020204" pitchFamily="34" charset="0"/>
                <a:ea typeface="Batang" panose="02030600000101010101" pitchFamily="18" charset="-127"/>
              </a:rPr>
              <a:t>push-pull</a:t>
            </a:r>
            <a:r>
              <a:rPr lang="es-EC" sz="1400" kern="1600" dirty="0">
                <a:effectLst/>
                <a:latin typeface="Arial" panose="020B0604020202020204" pitchFamily="34" charset="0"/>
                <a:ea typeface="Batang" panose="02030600000101010101" pitchFamily="18" charset="-127"/>
              </a:rPr>
              <a:t> con las mismas características que el conector SC, y también equipado con un obturador que evita que la luz láser entre en los ojos, haciéndolo más caro que antes.</a:t>
            </a:r>
            <a:endParaRPr lang="es-EC" sz="1100" dirty="0">
              <a:effectLst/>
              <a:latin typeface="Times New Roman" panose="02020603050405020304" pitchFamily="18" charset="0"/>
              <a:ea typeface="Batang" panose="02030600000101010101" pitchFamily="18" charset="-127"/>
            </a:endParaRPr>
          </a:p>
        </p:txBody>
      </p:sp>
      <p:pic>
        <p:nvPicPr>
          <p:cNvPr id="19" name="Imagen 18" descr="Conector E-2000 - KOC Latinoamérica">
            <a:extLst>
              <a:ext uri="{FF2B5EF4-FFF2-40B4-BE49-F238E27FC236}">
                <a16:creationId xmlns:a16="http://schemas.microsoft.com/office/drawing/2014/main" id="{E32BDAD5-ED0C-4F49-BA10-48BF808CC14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6069" y="3410168"/>
            <a:ext cx="1471264" cy="1471264"/>
          </a:xfrm>
          <a:prstGeom prst="rect">
            <a:avLst/>
          </a:prstGeom>
          <a:noFill/>
          <a:ln>
            <a:noFill/>
          </a:ln>
        </p:spPr>
      </p:pic>
    </p:spTree>
    <p:extLst>
      <p:ext uri="{BB962C8B-B14F-4D97-AF65-F5344CB8AC3E}">
        <p14:creationId xmlns:p14="http://schemas.microsoft.com/office/powerpoint/2010/main" val="1084727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pSp>
        <p:nvGrpSpPr>
          <p:cNvPr id="1169" name="Google Shape;1169;p43"/>
          <p:cNvGrpSpPr/>
          <p:nvPr/>
        </p:nvGrpSpPr>
        <p:grpSpPr>
          <a:xfrm flipH="1">
            <a:off x="8140807" y="2498572"/>
            <a:ext cx="289868" cy="852000"/>
            <a:chOff x="456616" y="2161476"/>
            <a:chExt cx="289868" cy="852000"/>
          </a:xfrm>
        </p:grpSpPr>
        <p:sp>
          <p:nvSpPr>
            <p:cNvPr id="1170" name="Google Shape;1170;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CuadroTexto 14">
            <a:extLst>
              <a:ext uri="{FF2B5EF4-FFF2-40B4-BE49-F238E27FC236}">
                <a16:creationId xmlns:a16="http://schemas.microsoft.com/office/drawing/2014/main" id="{EEAD0C34-114C-4A2E-AAE6-F5393F3A41F2}"/>
              </a:ext>
            </a:extLst>
          </p:cNvPr>
          <p:cNvSpPr txBox="1"/>
          <p:nvPr/>
        </p:nvSpPr>
        <p:spPr>
          <a:xfrm>
            <a:off x="1116981" y="370218"/>
            <a:ext cx="4687228" cy="307777"/>
          </a:xfrm>
          <a:prstGeom prst="rect">
            <a:avLst/>
          </a:prstGeom>
          <a:noFill/>
        </p:spPr>
        <p:txBody>
          <a:bodyPr wrap="square">
            <a:spAutoFit/>
          </a:bodyPr>
          <a:lstStyle/>
          <a:p>
            <a:r>
              <a:rPr lang="es-ES" sz="1400" b="1" dirty="0">
                <a:solidFill>
                  <a:srgbClr val="FFFFFF"/>
                </a:solidFill>
                <a:effectLst/>
                <a:latin typeface="Arial" panose="020B0604020202020204" pitchFamily="34" charset="0"/>
                <a:ea typeface="Batang" panose="02030600000101010101" pitchFamily="18" charset="-127"/>
              </a:rPr>
              <a:t>CABLES DE FIBRA OPTICA</a:t>
            </a:r>
            <a:endParaRPr lang="es-EC" dirty="0"/>
          </a:p>
        </p:txBody>
      </p:sp>
      <p:sp>
        <p:nvSpPr>
          <p:cNvPr id="17" name="CuadroTexto 16">
            <a:extLst>
              <a:ext uri="{FF2B5EF4-FFF2-40B4-BE49-F238E27FC236}">
                <a16:creationId xmlns:a16="http://schemas.microsoft.com/office/drawing/2014/main" id="{C2EB38F8-A4CB-4030-9232-EDF386B64383}"/>
              </a:ext>
            </a:extLst>
          </p:cNvPr>
          <p:cNvSpPr txBox="1"/>
          <p:nvPr/>
        </p:nvSpPr>
        <p:spPr>
          <a:xfrm>
            <a:off x="202581" y="677995"/>
            <a:ext cx="8227826" cy="1063561"/>
          </a:xfrm>
          <a:prstGeom prst="rect">
            <a:avLst/>
          </a:prstGeom>
          <a:noFill/>
        </p:spPr>
        <p:txBody>
          <a:bodyPr wrap="square">
            <a:spAutoFit/>
          </a:bodyPr>
          <a:lstStyle/>
          <a:p>
            <a:pPr algn="just">
              <a:lnSpc>
                <a:spcPct val="115000"/>
              </a:lnSpc>
            </a:pPr>
            <a:r>
              <a:rPr lang="es-EC" sz="1400" b="1" dirty="0">
                <a:effectLst/>
                <a:latin typeface="Times New Roman" panose="02020603050405020304" pitchFamily="18" charset="0"/>
                <a:ea typeface="Batang" panose="02030600000101010101" pitchFamily="18" charset="-127"/>
              </a:rPr>
              <a:t>ESTRUCTURA BÁSICA DE UN CABLE.</a:t>
            </a:r>
            <a:endParaRPr lang="es-EC" sz="1400" dirty="0">
              <a:effectLst/>
              <a:latin typeface="Times New Roman" panose="02020603050405020304" pitchFamily="18" charset="0"/>
              <a:ea typeface="Batang" panose="02030600000101010101" pitchFamily="18" charset="-127"/>
            </a:endParaRPr>
          </a:p>
          <a:p>
            <a:pPr algn="just">
              <a:lnSpc>
                <a:spcPct val="115000"/>
              </a:lnSpc>
            </a:pPr>
            <a:r>
              <a:rPr lang="es-EC" sz="1400" dirty="0">
                <a:effectLst/>
                <a:latin typeface="Times New Roman" panose="02020603050405020304" pitchFamily="18" charset="0"/>
                <a:ea typeface="Batang" panose="02030600000101010101" pitchFamily="18" charset="-127"/>
              </a:rPr>
              <a:t>Consta de varios tubos de fibra que rodean un elemento de refuerzo central rodeado por una cubierta protectora. La especialidad de este tipo de cable es la tubería de fibra de vidrio. Cada tubo de 2-3 mm de diámetro contiene múltiples fibras ópticas dispuestas sin apretar.</a:t>
            </a:r>
          </a:p>
        </p:txBody>
      </p:sp>
      <p:pic>
        <p:nvPicPr>
          <p:cNvPr id="18" name="Imagen 17" descr="Diagrama&#10;&#10;Descripción generada automáticamente">
            <a:extLst>
              <a:ext uri="{FF2B5EF4-FFF2-40B4-BE49-F238E27FC236}">
                <a16:creationId xmlns:a16="http://schemas.microsoft.com/office/drawing/2014/main" id="{5ED91E61-CC67-45AE-ADF7-404F31795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834655"/>
            <a:ext cx="1714500" cy="2661285"/>
          </a:xfrm>
          <a:prstGeom prst="rect">
            <a:avLst/>
          </a:prstGeom>
          <a:noFill/>
          <a:ln>
            <a:noFill/>
          </a:ln>
        </p:spPr>
      </p:pic>
    </p:spTree>
    <p:extLst>
      <p:ext uri="{BB962C8B-B14F-4D97-AF65-F5344CB8AC3E}">
        <p14:creationId xmlns:p14="http://schemas.microsoft.com/office/powerpoint/2010/main" val="2044127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grpSp>
        <p:nvGrpSpPr>
          <p:cNvPr id="1202" name="Google Shape;1202;p44"/>
          <p:cNvGrpSpPr/>
          <p:nvPr/>
        </p:nvGrpSpPr>
        <p:grpSpPr>
          <a:xfrm>
            <a:off x="7070148" y="-222850"/>
            <a:ext cx="1195349" cy="1078296"/>
            <a:chOff x="4404625" y="-443721"/>
            <a:chExt cx="1195349" cy="1078296"/>
          </a:xfrm>
        </p:grpSpPr>
        <p:sp>
          <p:nvSpPr>
            <p:cNvPr id="1203" name="Google Shape;1203;p4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44"/>
          <p:cNvGrpSpPr/>
          <p:nvPr/>
        </p:nvGrpSpPr>
        <p:grpSpPr>
          <a:xfrm rot="-5400000">
            <a:off x="5626137" y="-505555"/>
            <a:ext cx="2181860" cy="892524"/>
            <a:chOff x="6525475" y="148600"/>
            <a:chExt cx="2808779" cy="1148975"/>
          </a:xfrm>
        </p:grpSpPr>
        <p:sp>
          <p:nvSpPr>
            <p:cNvPr id="1206" name="Google Shape;1206;p4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4"/>
          <p:cNvGrpSpPr/>
          <p:nvPr/>
        </p:nvGrpSpPr>
        <p:grpSpPr>
          <a:xfrm rot="-5400000">
            <a:off x="6049566" y="-247490"/>
            <a:ext cx="2181860" cy="892524"/>
            <a:chOff x="6525475" y="148600"/>
            <a:chExt cx="2808779" cy="1148975"/>
          </a:xfrm>
        </p:grpSpPr>
        <p:sp>
          <p:nvSpPr>
            <p:cNvPr id="1209" name="Google Shape;1209;p4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44"/>
          <p:cNvSpPr/>
          <p:nvPr/>
        </p:nvSpPr>
        <p:spPr>
          <a:xfrm flipH="1">
            <a:off x="1335850" y="1280600"/>
            <a:ext cx="2747400" cy="2747400"/>
          </a:xfrm>
          <a:prstGeom prst="arc">
            <a:avLst>
              <a:gd name="adj1" fmla="val 16194198"/>
              <a:gd name="adj2" fmla="val 5442633"/>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CuadroTexto 33">
            <a:extLst>
              <a:ext uri="{FF2B5EF4-FFF2-40B4-BE49-F238E27FC236}">
                <a16:creationId xmlns:a16="http://schemas.microsoft.com/office/drawing/2014/main" id="{8DE9FDA4-8F8D-4CAE-B9A0-DC3F25B6F357}"/>
              </a:ext>
            </a:extLst>
          </p:cNvPr>
          <p:cNvSpPr txBox="1"/>
          <p:nvPr/>
        </p:nvSpPr>
        <p:spPr>
          <a:xfrm>
            <a:off x="3168589" y="312059"/>
            <a:ext cx="7051288" cy="307777"/>
          </a:xfrm>
          <a:prstGeom prst="rect">
            <a:avLst/>
          </a:prstGeom>
          <a:noFill/>
        </p:spPr>
        <p:txBody>
          <a:bodyPr wrap="square">
            <a:spAutoFit/>
          </a:bodyPr>
          <a:lstStyle/>
          <a:p>
            <a:r>
              <a:rPr lang="es-EC" sz="1400" b="1" dirty="0">
                <a:effectLst/>
                <a:latin typeface="Times New Roman" panose="02020603050405020304" pitchFamily="18" charset="0"/>
                <a:ea typeface="Batang" panose="02030600000101010101" pitchFamily="18" charset="-127"/>
              </a:rPr>
              <a:t>TIPOS DE CABLES</a:t>
            </a:r>
            <a:endParaRPr lang="es-EC" sz="1400" dirty="0">
              <a:effectLst/>
              <a:latin typeface="Times New Roman" panose="02020603050405020304" pitchFamily="18" charset="0"/>
              <a:ea typeface="Batang" panose="02030600000101010101" pitchFamily="18" charset="-127"/>
            </a:endParaRPr>
          </a:p>
        </p:txBody>
      </p:sp>
      <p:graphicFrame>
        <p:nvGraphicFramePr>
          <p:cNvPr id="35" name="Diagrama 34">
            <a:extLst>
              <a:ext uri="{FF2B5EF4-FFF2-40B4-BE49-F238E27FC236}">
                <a16:creationId xmlns:a16="http://schemas.microsoft.com/office/drawing/2014/main" id="{7BAB7BC5-047E-4625-8D67-F35A5ED97F43}"/>
              </a:ext>
            </a:extLst>
          </p:cNvPr>
          <p:cNvGraphicFramePr/>
          <p:nvPr/>
        </p:nvGraphicFramePr>
        <p:xfrm>
          <a:off x="1323975" y="1077595"/>
          <a:ext cx="6496050" cy="2988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6" name="Imagen 35" descr="Qué cable de fibra óptica es el óptimo para mi instalación? -  fibraopticahoy.com">
            <a:extLst>
              <a:ext uri="{FF2B5EF4-FFF2-40B4-BE49-F238E27FC236}">
                <a16:creationId xmlns:a16="http://schemas.microsoft.com/office/drawing/2014/main" id="{A17940B3-493C-4024-A25D-B8F0F679732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3004" y="3144645"/>
            <a:ext cx="1616059" cy="10480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7" name="Imagen 36" descr="Cables submarinos: construcción, características, tendido de cables y  juntas | Tutorial de electrónica básica">
            <a:extLst>
              <a:ext uri="{FF2B5EF4-FFF2-40B4-BE49-F238E27FC236}">
                <a16:creationId xmlns:a16="http://schemas.microsoft.com/office/drawing/2014/main" id="{4E19CAFF-3A9E-4206-8B53-764002F5705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71990" y="856924"/>
            <a:ext cx="1814195" cy="18141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5"/>
          <p:cNvSpPr txBox="1">
            <a:spLocks noGrp="1"/>
          </p:cNvSpPr>
          <p:nvPr>
            <p:ph type="body" idx="1"/>
          </p:nvPr>
        </p:nvSpPr>
        <p:spPr>
          <a:xfrm>
            <a:off x="356051" y="281817"/>
            <a:ext cx="4611900" cy="1160408"/>
          </a:xfrm>
          <a:prstGeom prst="rect">
            <a:avLst/>
          </a:prstGeom>
        </p:spPr>
        <p:txBody>
          <a:bodyPr spcFirstLastPara="1" wrap="square" lIns="91425" tIns="91425" rIns="91425" bIns="91425" anchor="ctr" anchorCtr="0">
            <a:noAutofit/>
          </a:bodyPr>
          <a:lstStyle/>
          <a:p>
            <a:pPr algn="just">
              <a:lnSpc>
                <a:spcPct val="115000"/>
              </a:lnSpc>
            </a:pPr>
            <a:r>
              <a:rPr lang="es-EC" sz="1800" b="1" dirty="0">
                <a:effectLst/>
                <a:latin typeface="Times New Roman" panose="02020603050405020304" pitchFamily="18" charset="0"/>
                <a:ea typeface="Batang" panose="02030600000101010101" pitchFamily="18" charset="-127"/>
              </a:rPr>
              <a:t>SELECCIÓN DE TIPO DE FIBRA </a:t>
            </a:r>
            <a:endParaRPr lang="es-EC" sz="1800" dirty="0">
              <a:effectLst/>
              <a:latin typeface="Times New Roman" panose="02020603050405020304" pitchFamily="18" charset="0"/>
              <a:ea typeface="Batang" panose="02030600000101010101" pitchFamily="18" charset="-127"/>
            </a:endParaRPr>
          </a:p>
          <a:p>
            <a:pPr marL="0" lvl="0" indent="0" algn="l" rtl="0">
              <a:spcBef>
                <a:spcPts val="0"/>
              </a:spcBef>
              <a:spcAft>
                <a:spcPts val="0"/>
              </a:spcAft>
              <a:buClr>
                <a:srgbClr val="273D40"/>
              </a:buClr>
              <a:buSzPts val="600"/>
              <a:buFont typeface="Arial"/>
              <a:buNone/>
            </a:pPr>
            <a:endParaRPr sz="2000" b="1" dirty="0">
              <a:latin typeface="Montserrat"/>
              <a:ea typeface="Montserrat"/>
              <a:cs typeface="Montserrat"/>
              <a:sym typeface="Montserrat"/>
            </a:endParaRPr>
          </a:p>
        </p:txBody>
      </p:sp>
      <p:sp>
        <p:nvSpPr>
          <p:cNvPr id="1220" name="Google Shape;1220;p45"/>
          <p:cNvSpPr/>
          <p:nvPr/>
        </p:nvSpPr>
        <p:spPr>
          <a:xfrm flipH="1">
            <a:off x="6159166" y="2477625"/>
            <a:ext cx="1135800" cy="1135800"/>
          </a:xfrm>
          <a:prstGeom prst="rect">
            <a:avLst/>
          </a:prstGeom>
          <a:noFill/>
          <a:ln w="1143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45"/>
          <p:cNvGrpSpPr/>
          <p:nvPr/>
        </p:nvGrpSpPr>
        <p:grpSpPr>
          <a:xfrm flipH="1">
            <a:off x="7506795" y="2619534"/>
            <a:ext cx="289868" cy="852000"/>
            <a:chOff x="456616" y="2161476"/>
            <a:chExt cx="289868" cy="852000"/>
          </a:xfrm>
        </p:grpSpPr>
        <p:sp>
          <p:nvSpPr>
            <p:cNvPr id="1222" name="Google Shape;1222;p45"/>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45"/>
          <p:cNvGrpSpPr/>
          <p:nvPr/>
        </p:nvGrpSpPr>
        <p:grpSpPr>
          <a:xfrm rot="-5400000" flipH="1">
            <a:off x="6582139" y="1684584"/>
            <a:ext cx="289868" cy="852000"/>
            <a:chOff x="456616" y="2161476"/>
            <a:chExt cx="289868" cy="852000"/>
          </a:xfrm>
        </p:grpSpPr>
        <p:sp>
          <p:nvSpPr>
            <p:cNvPr id="1228" name="Google Shape;1228;p45"/>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45"/>
          <p:cNvGrpSpPr/>
          <p:nvPr/>
        </p:nvGrpSpPr>
        <p:grpSpPr>
          <a:xfrm>
            <a:off x="6360591" y="2679039"/>
            <a:ext cx="732961" cy="732961"/>
            <a:chOff x="6873275" y="3238675"/>
            <a:chExt cx="307450" cy="307450"/>
          </a:xfrm>
        </p:grpSpPr>
        <p:sp>
          <p:nvSpPr>
            <p:cNvPr id="1234" name="Google Shape;1234;p45"/>
            <p:cNvSpPr/>
            <p:nvPr/>
          </p:nvSpPr>
          <p:spPr>
            <a:xfrm>
              <a:off x="7116800" y="3355875"/>
              <a:ext cx="28425" cy="93200"/>
            </a:xfrm>
            <a:custGeom>
              <a:avLst/>
              <a:gdLst/>
              <a:ahLst/>
              <a:cxnLst/>
              <a:rect l="l" t="t" r="r" b="b"/>
              <a:pathLst>
                <a:path w="1137" h="3728" extrusionOk="0">
                  <a:moveTo>
                    <a:pt x="669" y="1"/>
                  </a:moveTo>
                  <a:cubicBezTo>
                    <a:pt x="641" y="1"/>
                    <a:pt x="613" y="4"/>
                    <a:pt x="585" y="12"/>
                  </a:cubicBezTo>
                  <a:cubicBezTo>
                    <a:pt x="416" y="57"/>
                    <a:pt x="316" y="231"/>
                    <a:pt x="361" y="400"/>
                  </a:cubicBezTo>
                  <a:cubicBezTo>
                    <a:pt x="454" y="746"/>
                    <a:pt x="501" y="1103"/>
                    <a:pt x="501" y="1461"/>
                  </a:cubicBezTo>
                  <a:lnTo>
                    <a:pt x="499" y="1461"/>
                  </a:lnTo>
                  <a:cubicBezTo>
                    <a:pt x="501" y="2088"/>
                    <a:pt x="357" y="2707"/>
                    <a:pt x="79" y="3269"/>
                  </a:cubicBezTo>
                  <a:cubicBezTo>
                    <a:pt x="1" y="3427"/>
                    <a:pt x="66" y="3616"/>
                    <a:pt x="224" y="3694"/>
                  </a:cubicBezTo>
                  <a:cubicBezTo>
                    <a:pt x="268" y="3716"/>
                    <a:pt x="316" y="3727"/>
                    <a:pt x="365" y="3727"/>
                  </a:cubicBezTo>
                  <a:cubicBezTo>
                    <a:pt x="485" y="3727"/>
                    <a:pt x="595" y="3658"/>
                    <a:pt x="649" y="3551"/>
                  </a:cubicBezTo>
                  <a:cubicBezTo>
                    <a:pt x="970" y="2900"/>
                    <a:pt x="1137" y="2185"/>
                    <a:pt x="1134" y="1461"/>
                  </a:cubicBezTo>
                  <a:cubicBezTo>
                    <a:pt x="1134" y="1048"/>
                    <a:pt x="1081" y="636"/>
                    <a:pt x="975" y="236"/>
                  </a:cubicBezTo>
                  <a:cubicBezTo>
                    <a:pt x="937" y="95"/>
                    <a:pt x="809"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7003850" y="3274225"/>
              <a:ext cx="93400" cy="34425"/>
            </a:xfrm>
            <a:custGeom>
              <a:avLst/>
              <a:gdLst/>
              <a:ahLst/>
              <a:cxnLst/>
              <a:rect l="l" t="t" r="r" b="b"/>
              <a:pathLst>
                <a:path w="3736" h="1377" extrusionOk="0">
                  <a:moveTo>
                    <a:pt x="926" y="0"/>
                  </a:moveTo>
                  <a:cubicBezTo>
                    <a:pt x="720" y="0"/>
                    <a:pt x="514" y="14"/>
                    <a:pt x="308" y="41"/>
                  </a:cubicBezTo>
                  <a:cubicBezTo>
                    <a:pt x="130" y="58"/>
                    <a:pt x="0" y="220"/>
                    <a:pt x="24" y="398"/>
                  </a:cubicBezTo>
                  <a:cubicBezTo>
                    <a:pt x="45" y="558"/>
                    <a:pt x="182" y="674"/>
                    <a:pt x="338" y="674"/>
                  </a:cubicBezTo>
                  <a:cubicBezTo>
                    <a:pt x="355" y="674"/>
                    <a:pt x="372" y="673"/>
                    <a:pt x="390" y="670"/>
                  </a:cubicBezTo>
                  <a:cubicBezTo>
                    <a:pt x="568" y="647"/>
                    <a:pt x="747" y="636"/>
                    <a:pt x="926" y="636"/>
                  </a:cubicBezTo>
                  <a:cubicBezTo>
                    <a:pt x="929" y="636"/>
                    <a:pt x="931" y="636"/>
                    <a:pt x="933" y="636"/>
                  </a:cubicBezTo>
                  <a:cubicBezTo>
                    <a:pt x="1739" y="636"/>
                    <a:pt x="2527" y="875"/>
                    <a:pt x="3197" y="1323"/>
                  </a:cubicBezTo>
                  <a:cubicBezTo>
                    <a:pt x="3251" y="1360"/>
                    <a:pt x="3313" y="1377"/>
                    <a:pt x="3373" y="1377"/>
                  </a:cubicBezTo>
                  <a:cubicBezTo>
                    <a:pt x="3476" y="1377"/>
                    <a:pt x="3577" y="1327"/>
                    <a:pt x="3638" y="1236"/>
                  </a:cubicBezTo>
                  <a:cubicBezTo>
                    <a:pt x="3736" y="1089"/>
                    <a:pt x="3696" y="892"/>
                    <a:pt x="3550" y="794"/>
                  </a:cubicBezTo>
                  <a:lnTo>
                    <a:pt x="3550" y="794"/>
                  </a:lnTo>
                  <a:lnTo>
                    <a:pt x="3551" y="796"/>
                  </a:lnTo>
                  <a:cubicBezTo>
                    <a:pt x="2770" y="274"/>
                    <a:pt x="185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6982675" y="3486400"/>
              <a:ext cx="95250" cy="24175"/>
            </a:xfrm>
            <a:custGeom>
              <a:avLst/>
              <a:gdLst/>
              <a:ahLst/>
              <a:cxnLst/>
              <a:rect l="l" t="t" r="r" b="b"/>
              <a:pathLst>
                <a:path w="3810" h="967" extrusionOk="0">
                  <a:moveTo>
                    <a:pt x="3452" y="1"/>
                  </a:moveTo>
                  <a:cubicBezTo>
                    <a:pt x="3415" y="1"/>
                    <a:pt x="3377" y="7"/>
                    <a:pt x="3341" y="21"/>
                  </a:cubicBezTo>
                  <a:cubicBezTo>
                    <a:pt x="2847" y="225"/>
                    <a:pt x="2319" y="331"/>
                    <a:pt x="1784" y="331"/>
                  </a:cubicBezTo>
                  <a:cubicBezTo>
                    <a:pt x="1780" y="331"/>
                    <a:pt x="1777" y="331"/>
                    <a:pt x="1773" y="331"/>
                  </a:cubicBezTo>
                  <a:cubicBezTo>
                    <a:pt x="1769" y="331"/>
                    <a:pt x="1765" y="331"/>
                    <a:pt x="1760" y="331"/>
                  </a:cubicBezTo>
                  <a:cubicBezTo>
                    <a:pt x="1317" y="331"/>
                    <a:pt x="879" y="258"/>
                    <a:pt x="459" y="117"/>
                  </a:cubicBezTo>
                  <a:cubicBezTo>
                    <a:pt x="426" y="105"/>
                    <a:pt x="391" y="100"/>
                    <a:pt x="358" y="100"/>
                  </a:cubicBezTo>
                  <a:cubicBezTo>
                    <a:pt x="226" y="100"/>
                    <a:pt x="102" y="183"/>
                    <a:pt x="57" y="316"/>
                  </a:cubicBezTo>
                  <a:cubicBezTo>
                    <a:pt x="1" y="482"/>
                    <a:pt x="91" y="661"/>
                    <a:pt x="256" y="718"/>
                  </a:cubicBezTo>
                  <a:cubicBezTo>
                    <a:pt x="744" y="883"/>
                    <a:pt x="1257" y="966"/>
                    <a:pt x="1773" y="966"/>
                  </a:cubicBezTo>
                  <a:cubicBezTo>
                    <a:pt x="1777" y="966"/>
                    <a:pt x="1780" y="966"/>
                    <a:pt x="1784" y="966"/>
                  </a:cubicBezTo>
                  <a:cubicBezTo>
                    <a:pt x="2402" y="966"/>
                    <a:pt x="3014" y="843"/>
                    <a:pt x="3585" y="606"/>
                  </a:cubicBezTo>
                  <a:cubicBezTo>
                    <a:pt x="3739" y="534"/>
                    <a:pt x="3809" y="354"/>
                    <a:pt x="3745" y="197"/>
                  </a:cubicBezTo>
                  <a:cubicBezTo>
                    <a:pt x="3694" y="75"/>
                    <a:pt x="3577" y="1"/>
                    <a:pt x="3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6899325" y="3311550"/>
              <a:ext cx="53850" cy="143975"/>
            </a:xfrm>
            <a:custGeom>
              <a:avLst/>
              <a:gdLst/>
              <a:ahLst/>
              <a:cxnLst/>
              <a:rect l="l" t="t" r="r" b="b"/>
              <a:pathLst>
                <a:path w="2154" h="5759" extrusionOk="0">
                  <a:moveTo>
                    <a:pt x="1799" y="0"/>
                  </a:moveTo>
                  <a:cubicBezTo>
                    <a:pt x="1707" y="0"/>
                    <a:pt x="1616" y="40"/>
                    <a:pt x="1554" y="117"/>
                  </a:cubicBezTo>
                  <a:cubicBezTo>
                    <a:pt x="217" y="1641"/>
                    <a:pt x="0" y="3847"/>
                    <a:pt x="1015" y="5601"/>
                  </a:cubicBezTo>
                  <a:cubicBezTo>
                    <a:pt x="1071" y="5698"/>
                    <a:pt x="1176" y="5759"/>
                    <a:pt x="1290" y="5759"/>
                  </a:cubicBezTo>
                  <a:cubicBezTo>
                    <a:pt x="1345" y="5759"/>
                    <a:pt x="1400" y="5743"/>
                    <a:pt x="1448" y="5715"/>
                  </a:cubicBezTo>
                  <a:cubicBezTo>
                    <a:pt x="1600" y="5627"/>
                    <a:pt x="1651" y="5433"/>
                    <a:pt x="1564" y="5282"/>
                  </a:cubicBezTo>
                  <a:cubicBezTo>
                    <a:pt x="1204" y="4659"/>
                    <a:pt x="1013" y="3952"/>
                    <a:pt x="1015" y="3233"/>
                  </a:cubicBezTo>
                  <a:lnTo>
                    <a:pt x="1015" y="3233"/>
                  </a:lnTo>
                  <a:lnTo>
                    <a:pt x="1015" y="3234"/>
                  </a:lnTo>
                  <a:cubicBezTo>
                    <a:pt x="1015" y="2241"/>
                    <a:pt x="1375" y="1282"/>
                    <a:pt x="2029" y="537"/>
                  </a:cubicBezTo>
                  <a:cubicBezTo>
                    <a:pt x="2154" y="406"/>
                    <a:pt x="2145" y="199"/>
                    <a:pt x="2010" y="80"/>
                  </a:cubicBezTo>
                  <a:cubicBezTo>
                    <a:pt x="1949" y="26"/>
                    <a:pt x="1874"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6937800" y="3303200"/>
              <a:ext cx="139025" cy="178375"/>
            </a:xfrm>
            <a:custGeom>
              <a:avLst/>
              <a:gdLst/>
              <a:ahLst/>
              <a:cxnLst/>
              <a:rect l="l" t="t" r="r" b="b"/>
              <a:pathLst>
                <a:path w="5561" h="7135" extrusionOk="0">
                  <a:moveTo>
                    <a:pt x="3567" y="1"/>
                  </a:moveTo>
                  <a:cubicBezTo>
                    <a:pt x="1600" y="1"/>
                    <a:pt x="1" y="1601"/>
                    <a:pt x="1" y="3567"/>
                  </a:cubicBezTo>
                  <a:cubicBezTo>
                    <a:pt x="1" y="5532"/>
                    <a:pt x="1600" y="7134"/>
                    <a:pt x="3567" y="7134"/>
                  </a:cubicBezTo>
                  <a:cubicBezTo>
                    <a:pt x="4083" y="7134"/>
                    <a:pt x="4593" y="7023"/>
                    <a:pt x="5061" y="6807"/>
                  </a:cubicBezTo>
                  <a:lnTo>
                    <a:pt x="5063" y="6807"/>
                  </a:lnTo>
                  <a:cubicBezTo>
                    <a:pt x="5116" y="6783"/>
                    <a:pt x="5139" y="6719"/>
                    <a:pt x="5113" y="6666"/>
                  </a:cubicBezTo>
                  <a:cubicBezTo>
                    <a:pt x="5096" y="6627"/>
                    <a:pt x="5058" y="6604"/>
                    <a:pt x="5018" y="6604"/>
                  </a:cubicBezTo>
                  <a:cubicBezTo>
                    <a:pt x="5003" y="6604"/>
                    <a:pt x="4987" y="6608"/>
                    <a:pt x="4972" y="6615"/>
                  </a:cubicBezTo>
                  <a:cubicBezTo>
                    <a:pt x="4535" y="6817"/>
                    <a:pt x="4058" y="6922"/>
                    <a:pt x="3576" y="6922"/>
                  </a:cubicBezTo>
                  <a:cubicBezTo>
                    <a:pt x="3573" y="6922"/>
                    <a:pt x="3570" y="6922"/>
                    <a:pt x="3567" y="6922"/>
                  </a:cubicBezTo>
                  <a:cubicBezTo>
                    <a:pt x="1717" y="6922"/>
                    <a:pt x="212" y="5417"/>
                    <a:pt x="212" y="3567"/>
                  </a:cubicBezTo>
                  <a:cubicBezTo>
                    <a:pt x="212" y="1717"/>
                    <a:pt x="1717" y="214"/>
                    <a:pt x="3567" y="214"/>
                  </a:cubicBezTo>
                  <a:cubicBezTo>
                    <a:pt x="3569" y="214"/>
                    <a:pt x="3572" y="214"/>
                    <a:pt x="3574" y="214"/>
                  </a:cubicBezTo>
                  <a:cubicBezTo>
                    <a:pt x="4212" y="214"/>
                    <a:pt x="4837" y="397"/>
                    <a:pt x="5376" y="742"/>
                  </a:cubicBezTo>
                  <a:cubicBezTo>
                    <a:pt x="5395" y="756"/>
                    <a:pt x="5417" y="763"/>
                    <a:pt x="5439" y="763"/>
                  </a:cubicBezTo>
                  <a:cubicBezTo>
                    <a:pt x="5473" y="763"/>
                    <a:pt x="5507" y="745"/>
                    <a:pt x="5528" y="713"/>
                  </a:cubicBezTo>
                  <a:cubicBezTo>
                    <a:pt x="5561" y="661"/>
                    <a:pt x="5544" y="592"/>
                    <a:pt x="5489" y="564"/>
                  </a:cubicBezTo>
                  <a:cubicBezTo>
                    <a:pt x="4916" y="195"/>
                    <a:pt x="4248" y="1"/>
                    <a:pt x="3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p:nvPr/>
          </p:nvSpPr>
          <p:spPr>
            <a:xfrm>
              <a:off x="6993500" y="3405750"/>
              <a:ext cx="97875" cy="53300"/>
            </a:xfrm>
            <a:custGeom>
              <a:avLst/>
              <a:gdLst/>
              <a:ahLst/>
              <a:cxnLst/>
              <a:rect l="l" t="t" r="r" b="b"/>
              <a:pathLst>
                <a:path w="3915" h="2132" extrusionOk="0">
                  <a:moveTo>
                    <a:pt x="3677" y="1"/>
                  </a:moveTo>
                  <a:cubicBezTo>
                    <a:pt x="3587" y="1"/>
                    <a:pt x="3504" y="59"/>
                    <a:pt x="3475" y="149"/>
                  </a:cubicBezTo>
                  <a:cubicBezTo>
                    <a:pt x="3181" y="1078"/>
                    <a:pt x="2317" y="1707"/>
                    <a:pt x="1343" y="1707"/>
                  </a:cubicBezTo>
                  <a:cubicBezTo>
                    <a:pt x="1342" y="1707"/>
                    <a:pt x="1341" y="1707"/>
                    <a:pt x="1340" y="1707"/>
                  </a:cubicBezTo>
                  <a:cubicBezTo>
                    <a:pt x="992" y="1707"/>
                    <a:pt x="649" y="1627"/>
                    <a:pt x="338" y="1470"/>
                  </a:cubicBezTo>
                  <a:cubicBezTo>
                    <a:pt x="307" y="1455"/>
                    <a:pt x="275" y="1448"/>
                    <a:pt x="243" y="1448"/>
                  </a:cubicBezTo>
                  <a:cubicBezTo>
                    <a:pt x="165" y="1448"/>
                    <a:pt x="90" y="1490"/>
                    <a:pt x="53" y="1564"/>
                  </a:cubicBezTo>
                  <a:cubicBezTo>
                    <a:pt x="1" y="1669"/>
                    <a:pt x="43" y="1796"/>
                    <a:pt x="148" y="1850"/>
                  </a:cubicBezTo>
                  <a:cubicBezTo>
                    <a:pt x="532" y="2041"/>
                    <a:pt x="938" y="2131"/>
                    <a:pt x="1336" y="2131"/>
                  </a:cubicBezTo>
                  <a:cubicBezTo>
                    <a:pt x="2452" y="2131"/>
                    <a:pt x="3511" y="1425"/>
                    <a:pt x="3879" y="278"/>
                  </a:cubicBezTo>
                  <a:cubicBezTo>
                    <a:pt x="3914" y="166"/>
                    <a:pt x="3852" y="46"/>
                    <a:pt x="3741" y="11"/>
                  </a:cubicBezTo>
                  <a:cubicBezTo>
                    <a:pt x="3719" y="4"/>
                    <a:pt x="3698" y="1"/>
                    <a:pt x="3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6960375" y="3325775"/>
              <a:ext cx="81750" cy="71925"/>
            </a:xfrm>
            <a:custGeom>
              <a:avLst/>
              <a:gdLst/>
              <a:ahLst/>
              <a:cxnLst/>
              <a:rect l="l" t="t" r="r" b="b"/>
              <a:pathLst>
                <a:path w="3270" h="2877" extrusionOk="0">
                  <a:moveTo>
                    <a:pt x="2665" y="1"/>
                  </a:moveTo>
                  <a:cubicBezTo>
                    <a:pt x="1196" y="1"/>
                    <a:pt x="1" y="1196"/>
                    <a:pt x="1" y="2665"/>
                  </a:cubicBezTo>
                  <a:cubicBezTo>
                    <a:pt x="1" y="2782"/>
                    <a:pt x="95" y="2877"/>
                    <a:pt x="213" y="2877"/>
                  </a:cubicBezTo>
                  <a:cubicBezTo>
                    <a:pt x="330" y="2877"/>
                    <a:pt x="424" y="2782"/>
                    <a:pt x="424" y="2665"/>
                  </a:cubicBezTo>
                  <a:cubicBezTo>
                    <a:pt x="424" y="1430"/>
                    <a:pt x="1430" y="424"/>
                    <a:pt x="2665" y="424"/>
                  </a:cubicBezTo>
                  <a:cubicBezTo>
                    <a:pt x="2781" y="424"/>
                    <a:pt x="2897" y="434"/>
                    <a:pt x="3011" y="451"/>
                  </a:cubicBezTo>
                  <a:lnTo>
                    <a:pt x="3009" y="451"/>
                  </a:lnTo>
                  <a:cubicBezTo>
                    <a:pt x="3020" y="453"/>
                    <a:pt x="3030" y="453"/>
                    <a:pt x="3041" y="453"/>
                  </a:cubicBezTo>
                  <a:cubicBezTo>
                    <a:pt x="3144" y="453"/>
                    <a:pt x="3234" y="379"/>
                    <a:pt x="3252" y="275"/>
                  </a:cubicBezTo>
                  <a:cubicBezTo>
                    <a:pt x="3269" y="159"/>
                    <a:pt x="3190" y="50"/>
                    <a:pt x="3076" y="33"/>
                  </a:cubicBezTo>
                  <a:cubicBezTo>
                    <a:pt x="2939" y="12"/>
                    <a:pt x="2802" y="1"/>
                    <a:pt x="2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6988925" y="3357100"/>
              <a:ext cx="73325" cy="70575"/>
            </a:xfrm>
            <a:custGeom>
              <a:avLst/>
              <a:gdLst/>
              <a:ahLst/>
              <a:cxnLst/>
              <a:rect l="l" t="t" r="r" b="b"/>
              <a:pathLst>
                <a:path w="2933" h="2823" extrusionOk="0">
                  <a:moveTo>
                    <a:pt x="1522" y="1"/>
                  </a:moveTo>
                  <a:cubicBezTo>
                    <a:pt x="952" y="1"/>
                    <a:pt x="437" y="344"/>
                    <a:pt x="218" y="872"/>
                  </a:cubicBezTo>
                  <a:cubicBezTo>
                    <a:pt x="1" y="1399"/>
                    <a:pt x="120" y="2006"/>
                    <a:pt x="524" y="2410"/>
                  </a:cubicBezTo>
                  <a:cubicBezTo>
                    <a:pt x="794" y="2679"/>
                    <a:pt x="1154" y="2822"/>
                    <a:pt x="1521" y="2822"/>
                  </a:cubicBezTo>
                  <a:cubicBezTo>
                    <a:pt x="1703" y="2822"/>
                    <a:pt x="1887" y="2787"/>
                    <a:pt x="2062" y="2715"/>
                  </a:cubicBezTo>
                  <a:cubicBezTo>
                    <a:pt x="2590" y="2497"/>
                    <a:pt x="2933" y="1982"/>
                    <a:pt x="2933" y="1412"/>
                  </a:cubicBezTo>
                  <a:cubicBezTo>
                    <a:pt x="2933" y="632"/>
                    <a:pt x="2302" y="1"/>
                    <a:pt x="1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6873275" y="3238675"/>
              <a:ext cx="307450" cy="307450"/>
            </a:xfrm>
            <a:custGeom>
              <a:avLst/>
              <a:gdLst/>
              <a:ahLst/>
              <a:cxnLst/>
              <a:rect l="l" t="t" r="r" b="b"/>
              <a:pathLst>
                <a:path w="12298" h="12298" extrusionOk="0">
                  <a:moveTo>
                    <a:pt x="6149" y="634"/>
                  </a:moveTo>
                  <a:cubicBezTo>
                    <a:pt x="9189" y="634"/>
                    <a:pt x="11663" y="3108"/>
                    <a:pt x="11663" y="6149"/>
                  </a:cubicBezTo>
                  <a:cubicBezTo>
                    <a:pt x="11663" y="9189"/>
                    <a:pt x="9189" y="11662"/>
                    <a:pt x="6149" y="11662"/>
                  </a:cubicBezTo>
                  <a:cubicBezTo>
                    <a:pt x="3108" y="11662"/>
                    <a:pt x="634" y="9189"/>
                    <a:pt x="634" y="6149"/>
                  </a:cubicBezTo>
                  <a:cubicBezTo>
                    <a:pt x="634" y="3108"/>
                    <a:pt x="3108" y="634"/>
                    <a:pt x="6149" y="634"/>
                  </a:cubicBezTo>
                  <a:close/>
                  <a:moveTo>
                    <a:pt x="6149" y="1"/>
                  </a:moveTo>
                  <a:cubicBezTo>
                    <a:pt x="2758" y="1"/>
                    <a:pt x="1" y="2758"/>
                    <a:pt x="1" y="6149"/>
                  </a:cubicBezTo>
                  <a:cubicBezTo>
                    <a:pt x="1" y="9539"/>
                    <a:pt x="2758" y="12297"/>
                    <a:pt x="6149" y="12297"/>
                  </a:cubicBezTo>
                  <a:cubicBezTo>
                    <a:pt x="9539" y="12297"/>
                    <a:pt x="12298" y="9540"/>
                    <a:pt x="12298" y="6149"/>
                  </a:cubicBezTo>
                  <a:cubicBezTo>
                    <a:pt x="12298" y="2758"/>
                    <a:pt x="9540" y="1"/>
                    <a:pt x="6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43" name="Google Shape;1243;p45"/>
          <p:cNvCxnSpPr/>
          <p:nvPr/>
        </p:nvCxnSpPr>
        <p:spPr>
          <a:xfrm>
            <a:off x="1635373" y="4715911"/>
            <a:ext cx="4113000" cy="0"/>
          </a:xfrm>
          <a:prstGeom prst="straightConnector1">
            <a:avLst/>
          </a:prstGeom>
          <a:noFill/>
          <a:ln w="28575" cap="flat" cmpd="sng">
            <a:solidFill>
              <a:schemeClr val="accent2"/>
            </a:solidFill>
            <a:prstDash val="solid"/>
            <a:round/>
            <a:headEnd type="oval" w="med" len="med"/>
            <a:tailEnd type="oval" w="med" len="med"/>
          </a:ln>
        </p:spPr>
      </p:cxnSp>
      <p:pic>
        <p:nvPicPr>
          <p:cNvPr id="30" name="Imagen 29">
            <a:extLst>
              <a:ext uri="{FF2B5EF4-FFF2-40B4-BE49-F238E27FC236}">
                <a16:creationId xmlns:a16="http://schemas.microsoft.com/office/drawing/2014/main" id="{E1ACED0F-455E-4829-8793-D1E57EFF87B8}"/>
              </a:ext>
            </a:extLst>
          </p:cNvPr>
          <p:cNvPicPr>
            <a:picLocks noChangeAspect="1"/>
          </p:cNvPicPr>
          <p:nvPr/>
        </p:nvPicPr>
        <p:blipFill>
          <a:blip r:embed="rId3"/>
          <a:stretch>
            <a:fillRect/>
          </a:stretch>
        </p:blipFill>
        <p:spPr>
          <a:xfrm>
            <a:off x="2350637" y="934551"/>
            <a:ext cx="2563015" cy="3488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2"/>
        <p:cNvGrpSpPr/>
        <p:nvPr/>
      </p:nvGrpSpPr>
      <p:grpSpPr>
        <a:xfrm>
          <a:off x="0" y="0"/>
          <a:ext cx="0" cy="0"/>
          <a:chOff x="0" y="0"/>
          <a:chExt cx="0" cy="0"/>
        </a:xfrm>
      </p:grpSpPr>
      <p:grpSp>
        <p:nvGrpSpPr>
          <p:cNvPr id="5865" name="Google Shape;5865;p66"/>
          <p:cNvGrpSpPr/>
          <p:nvPr/>
        </p:nvGrpSpPr>
        <p:grpSpPr>
          <a:xfrm>
            <a:off x="6941959" y="1265993"/>
            <a:ext cx="587865" cy="517731"/>
            <a:chOff x="6000718" y="3070557"/>
            <a:chExt cx="587865" cy="517731"/>
          </a:xfrm>
        </p:grpSpPr>
        <p:sp>
          <p:nvSpPr>
            <p:cNvPr id="5866" name="Google Shape;5866;p66"/>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6"/>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6"/>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6"/>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6"/>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6"/>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6"/>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6"/>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6"/>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6"/>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6"/>
          <p:cNvGrpSpPr/>
          <p:nvPr/>
        </p:nvGrpSpPr>
        <p:grpSpPr>
          <a:xfrm>
            <a:off x="698034" y="977939"/>
            <a:ext cx="2665073" cy="1317140"/>
            <a:chOff x="793334" y="1192826"/>
            <a:chExt cx="2665073" cy="1317140"/>
          </a:xfrm>
        </p:grpSpPr>
        <p:sp>
          <p:nvSpPr>
            <p:cNvPr id="5962" name="Google Shape;5962;p66"/>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6"/>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6"/>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6"/>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6"/>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6"/>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6"/>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6"/>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6"/>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6"/>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6"/>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6"/>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6"/>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6"/>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6"/>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6"/>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6"/>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6"/>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6"/>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6"/>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6"/>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6"/>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6"/>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6"/>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6"/>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6"/>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6"/>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6"/>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6"/>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6"/>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6"/>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6"/>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6"/>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6"/>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6"/>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6"/>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6"/>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6"/>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6"/>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6"/>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6"/>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6"/>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6"/>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6"/>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6"/>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6"/>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6"/>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6"/>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6"/>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6"/>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6"/>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6"/>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6"/>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6"/>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6"/>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6"/>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6"/>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6"/>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6"/>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6"/>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6"/>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6"/>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6"/>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6"/>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6"/>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6"/>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6"/>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6"/>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6"/>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6"/>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6"/>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6"/>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6"/>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6"/>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6"/>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6"/>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6"/>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6"/>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6"/>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6"/>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6"/>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6"/>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6"/>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6"/>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6"/>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6"/>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6"/>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6"/>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6"/>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6"/>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6"/>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6"/>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6"/>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6"/>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6"/>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6"/>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6"/>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6"/>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6"/>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6"/>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6"/>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6"/>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6"/>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6"/>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6"/>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6"/>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6"/>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6"/>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6"/>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6"/>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6"/>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6"/>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6"/>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6"/>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6"/>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6"/>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6"/>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6"/>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6"/>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6"/>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6"/>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6"/>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6"/>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6"/>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6"/>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6"/>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6"/>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6"/>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6"/>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6"/>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6"/>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6"/>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6"/>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6"/>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6"/>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6"/>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6"/>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6"/>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6"/>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6"/>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6"/>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6"/>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6"/>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6"/>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6"/>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6"/>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6"/>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6"/>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6"/>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6"/>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6"/>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6"/>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6"/>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6"/>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6"/>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6"/>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6"/>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6"/>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6"/>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6"/>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6"/>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6"/>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6"/>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6"/>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6"/>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6"/>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6"/>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6"/>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6"/>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6"/>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6"/>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6"/>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6"/>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6"/>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6"/>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6"/>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6"/>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6"/>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6"/>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6"/>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6"/>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6"/>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6"/>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6"/>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6"/>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6"/>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6"/>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6"/>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6"/>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6"/>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6"/>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6"/>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6"/>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6"/>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6"/>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6"/>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6"/>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6"/>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6"/>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6"/>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6"/>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6"/>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6"/>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6"/>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6"/>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6"/>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6"/>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6"/>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6"/>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6"/>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6"/>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6"/>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6"/>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6"/>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6"/>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6"/>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6"/>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6"/>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6"/>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6"/>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6"/>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6"/>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6"/>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6"/>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6"/>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6"/>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6"/>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6"/>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6"/>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6"/>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6"/>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6"/>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6"/>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6"/>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6"/>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6"/>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6"/>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6"/>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6"/>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6"/>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6"/>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6"/>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6"/>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6"/>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6"/>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6"/>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6"/>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6"/>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6"/>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6"/>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6"/>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6"/>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6"/>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6"/>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6"/>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6"/>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6"/>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6"/>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6"/>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6"/>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6"/>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6"/>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6"/>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6"/>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6"/>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6"/>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6"/>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6"/>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6"/>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6"/>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6"/>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6"/>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6"/>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6"/>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6"/>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6"/>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6"/>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6"/>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6"/>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6"/>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6"/>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6"/>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6"/>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6"/>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6"/>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6"/>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6"/>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6"/>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6"/>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6"/>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6"/>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6"/>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6"/>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6"/>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6"/>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6"/>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6"/>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6"/>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6"/>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6"/>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6"/>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6"/>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6"/>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6"/>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6"/>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6"/>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6"/>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6"/>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6"/>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6"/>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6"/>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6"/>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6"/>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6"/>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6"/>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6"/>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6"/>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6"/>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6"/>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6"/>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6"/>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6"/>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6"/>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6"/>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6"/>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6"/>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6"/>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6"/>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6"/>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6"/>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6"/>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6"/>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6"/>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6"/>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6"/>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6"/>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6"/>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6"/>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6"/>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6"/>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6"/>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6"/>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6"/>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6"/>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6"/>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6"/>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6"/>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6"/>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6"/>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6"/>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6"/>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6"/>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6"/>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6"/>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6"/>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6"/>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6"/>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6"/>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6"/>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6"/>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6"/>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6"/>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6"/>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6"/>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6"/>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6"/>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6"/>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6"/>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6"/>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6"/>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6"/>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6"/>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6"/>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6"/>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6"/>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6"/>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6"/>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6"/>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6"/>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6"/>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6"/>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6"/>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6"/>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6"/>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6"/>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6"/>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6"/>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6"/>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6"/>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6"/>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6"/>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6"/>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6"/>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6"/>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6"/>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6"/>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6"/>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6"/>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6"/>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6"/>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6"/>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6"/>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6"/>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6"/>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6"/>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6"/>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6"/>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6"/>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6"/>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6"/>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6"/>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6"/>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6"/>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6"/>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6"/>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6"/>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6"/>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6"/>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6"/>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6"/>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6"/>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6"/>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6"/>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6"/>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6"/>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6"/>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6"/>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6"/>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6"/>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6"/>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6"/>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6"/>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6"/>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6"/>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6"/>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6"/>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6"/>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6"/>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6"/>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6"/>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6"/>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6"/>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6"/>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6"/>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6"/>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6"/>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6"/>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6"/>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6"/>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6"/>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6"/>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6"/>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6"/>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6"/>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6"/>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6"/>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6"/>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6"/>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6"/>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6"/>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6"/>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6"/>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6"/>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6"/>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6"/>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6"/>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6"/>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6"/>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6"/>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6"/>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6"/>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6"/>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6"/>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6"/>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6"/>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6"/>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6"/>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6"/>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6"/>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6"/>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6"/>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6"/>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6"/>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6"/>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6"/>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6"/>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6"/>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6"/>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6"/>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6"/>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6"/>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6"/>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6"/>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6"/>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6"/>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6"/>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6"/>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6"/>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6"/>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6"/>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6"/>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6"/>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6"/>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6"/>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6"/>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6"/>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6"/>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6"/>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6"/>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6"/>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6"/>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6"/>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6"/>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6"/>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6"/>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6"/>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6"/>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6"/>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6"/>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6"/>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6"/>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6"/>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6"/>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6"/>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6"/>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6"/>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6"/>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6"/>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6"/>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6"/>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6"/>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6"/>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6"/>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6"/>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6"/>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6"/>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6"/>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6"/>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6"/>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6"/>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6"/>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6"/>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6"/>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6"/>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6"/>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6"/>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6"/>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6"/>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6"/>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6"/>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6"/>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6"/>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6"/>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6"/>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6"/>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6"/>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6"/>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6"/>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6"/>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6"/>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6"/>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6"/>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6"/>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6"/>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6"/>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6"/>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6"/>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6"/>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6"/>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6"/>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6"/>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6"/>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6"/>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6"/>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6"/>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6"/>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6"/>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6"/>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6"/>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6"/>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6"/>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6"/>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6"/>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6"/>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6"/>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6"/>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6"/>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6"/>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6"/>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6"/>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6"/>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6"/>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6"/>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6"/>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6"/>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6"/>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6"/>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6"/>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6"/>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6"/>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6"/>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6"/>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6"/>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6"/>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6"/>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6"/>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6"/>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6"/>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6"/>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6"/>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6"/>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6"/>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6"/>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6"/>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6"/>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6"/>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6"/>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6"/>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6"/>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6"/>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6"/>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6"/>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6"/>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6"/>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6"/>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6"/>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6"/>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6"/>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6"/>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6"/>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6"/>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6"/>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6"/>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6"/>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6"/>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6"/>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6"/>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6"/>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6"/>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6"/>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6"/>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6"/>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6"/>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6"/>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6"/>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6"/>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6"/>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6"/>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6"/>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6"/>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6"/>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6"/>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6"/>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6"/>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6"/>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6"/>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6"/>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6"/>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6"/>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6"/>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6"/>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6"/>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6"/>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6"/>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6"/>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6"/>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6"/>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6"/>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6"/>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6"/>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6"/>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6"/>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6"/>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6"/>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6"/>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6"/>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6"/>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6"/>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6"/>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6"/>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6"/>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6"/>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6"/>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6"/>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6"/>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6"/>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6"/>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6"/>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6"/>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6"/>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6"/>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6"/>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6"/>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6"/>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6"/>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6"/>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6"/>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6"/>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6"/>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6"/>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6"/>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6"/>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6"/>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6"/>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6"/>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6"/>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6"/>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6"/>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6"/>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6"/>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6"/>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6"/>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6"/>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6"/>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6"/>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6"/>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6"/>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6"/>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6"/>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6"/>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6"/>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6"/>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6"/>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6"/>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6"/>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6"/>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6"/>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6"/>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6"/>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6"/>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6"/>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6"/>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6"/>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6"/>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6"/>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6"/>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6"/>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6"/>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6"/>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6"/>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6"/>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6"/>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6"/>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6"/>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6"/>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6"/>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6"/>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6"/>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6"/>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6"/>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6"/>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6"/>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6"/>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6"/>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6"/>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6"/>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6"/>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6"/>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6"/>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6"/>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6"/>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6"/>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6"/>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6"/>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6"/>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6"/>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6"/>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6"/>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6"/>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6"/>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6"/>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6"/>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6"/>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6"/>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6"/>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6"/>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6"/>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6"/>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6"/>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6"/>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6"/>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6"/>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6"/>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6"/>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6"/>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6"/>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6"/>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6"/>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6"/>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6"/>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6"/>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6"/>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6"/>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6"/>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6"/>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6"/>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6"/>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6"/>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6"/>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6"/>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6"/>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6"/>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6"/>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6"/>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6"/>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6"/>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6"/>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6"/>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6"/>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6"/>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6"/>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6"/>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6"/>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6"/>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6"/>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6"/>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6"/>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6"/>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6"/>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6"/>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6"/>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6"/>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6"/>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6"/>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6"/>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6"/>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6"/>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6"/>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6"/>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6"/>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6"/>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6"/>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6"/>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6"/>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6"/>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6"/>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6"/>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6"/>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6"/>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6"/>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6"/>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6"/>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6"/>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6"/>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6"/>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6"/>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6"/>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6"/>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6"/>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6"/>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6"/>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6"/>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6"/>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6"/>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6"/>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6"/>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6"/>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6"/>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6"/>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6"/>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6"/>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6"/>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6"/>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6"/>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6"/>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6"/>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6"/>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6"/>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6"/>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6"/>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6"/>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6"/>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6"/>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6"/>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6"/>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6"/>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6"/>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6"/>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6"/>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6"/>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6"/>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6"/>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6"/>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6"/>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6"/>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6"/>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6"/>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6"/>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6"/>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6"/>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6"/>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6"/>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6"/>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6"/>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6"/>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6"/>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6"/>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6"/>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6"/>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6"/>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6"/>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6"/>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6"/>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6"/>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6"/>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6"/>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6"/>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6"/>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6"/>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6"/>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6"/>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6"/>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6"/>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6"/>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6"/>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6"/>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6"/>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6"/>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6"/>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6"/>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6"/>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6"/>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6"/>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6"/>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6"/>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6"/>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6"/>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6"/>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6"/>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6"/>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6"/>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6"/>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6"/>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6"/>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6"/>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6"/>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6"/>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6"/>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6"/>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6"/>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6"/>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6"/>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6"/>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6"/>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6"/>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6"/>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6"/>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6"/>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6"/>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6"/>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6"/>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6"/>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6"/>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6"/>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6"/>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6"/>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6"/>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6"/>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6"/>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6"/>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6"/>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6"/>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6"/>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6"/>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6"/>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6"/>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6"/>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6"/>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6"/>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6"/>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6"/>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6"/>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6"/>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6"/>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6"/>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6"/>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6"/>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6"/>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6"/>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6"/>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6"/>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6"/>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6"/>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6"/>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6"/>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6"/>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6"/>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6"/>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6"/>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6"/>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6"/>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6"/>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6"/>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6"/>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6"/>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6"/>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6"/>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6"/>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6"/>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6"/>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6"/>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6"/>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6"/>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6"/>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6"/>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6"/>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6"/>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6"/>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6"/>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6"/>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6"/>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6"/>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6"/>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6"/>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6"/>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6"/>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6"/>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6"/>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6"/>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6"/>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6"/>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6"/>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6"/>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6"/>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6"/>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6"/>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6"/>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6"/>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6"/>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6"/>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6"/>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6"/>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6"/>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6"/>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6"/>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6"/>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6"/>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6"/>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6"/>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6"/>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6"/>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6"/>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6"/>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6"/>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6"/>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6"/>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6"/>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6"/>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6"/>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6"/>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6"/>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6"/>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6"/>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6"/>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6"/>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6"/>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6"/>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6"/>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6"/>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6"/>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6"/>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6"/>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6"/>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6"/>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6"/>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6"/>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6"/>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6"/>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6"/>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6"/>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6"/>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6"/>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6"/>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6"/>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6"/>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6"/>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6"/>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6"/>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6"/>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6"/>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6"/>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6"/>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6"/>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6"/>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6"/>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6"/>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6"/>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6"/>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6"/>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6"/>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6"/>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6"/>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6"/>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6"/>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6"/>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6"/>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6"/>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6"/>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6"/>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6"/>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6"/>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6"/>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6"/>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6"/>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6"/>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6"/>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6"/>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6"/>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6"/>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6"/>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6"/>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6"/>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6"/>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6"/>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6"/>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6"/>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6"/>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6"/>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6"/>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6"/>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6"/>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6"/>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6"/>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6"/>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6"/>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6"/>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6"/>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6"/>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6"/>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6"/>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6"/>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6"/>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6"/>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6"/>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6"/>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6"/>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6"/>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6"/>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6"/>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6"/>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6"/>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6"/>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6"/>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6"/>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6"/>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6"/>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6"/>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6"/>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6"/>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6"/>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6"/>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6"/>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6"/>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6"/>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6"/>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6"/>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6"/>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6"/>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6"/>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6"/>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6"/>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6"/>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6"/>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6"/>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6"/>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6"/>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6"/>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6"/>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6"/>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6"/>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6"/>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6"/>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6"/>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6"/>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6"/>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6"/>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6"/>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6"/>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6"/>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6"/>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6"/>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6"/>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6"/>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6"/>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6"/>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6"/>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6"/>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6"/>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6"/>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6"/>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6"/>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6"/>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6"/>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6"/>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6"/>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6"/>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6"/>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6"/>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6"/>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6"/>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6"/>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6"/>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6"/>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6"/>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6"/>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6"/>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6"/>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6"/>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6"/>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6"/>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6"/>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6"/>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6"/>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6"/>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6"/>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6"/>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6"/>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6"/>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6"/>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6"/>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6"/>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6"/>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6"/>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6"/>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6"/>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6"/>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6"/>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6"/>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6"/>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6"/>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6"/>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6"/>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6"/>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6"/>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6"/>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6"/>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6"/>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6"/>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6"/>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6"/>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6"/>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6"/>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6"/>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6"/>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6"/>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6"/>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6"/>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6"/>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6"/>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6"/>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6"/>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6"/>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6"/>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6"/>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6"/>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6"/>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6"/>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6"/>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6"/>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6"/>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6"/>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6"/>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6"/>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6"/>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6"/>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6"/>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6"/>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6"/>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6"/>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6"/>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6"/>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6"/>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6"/>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6"/>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6"/>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6"/>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6"/>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6"/>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6"/>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6"/>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6"/>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6"/>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6"/>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6"/>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6"/>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6"/>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6"/>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6"/>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6"/>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6"/>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6"/>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6"/>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6"/>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6"/>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6"/>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6"/>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6"/>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6"/>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6"/>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6"/>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6"/>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6"/>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6"/>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6"/>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6"/>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6"/>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6"/>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6"/>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6"/>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6"/>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6"/>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6"/>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6"/>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6"/>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6"/>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6"/>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6"/>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6"/>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6"/>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6"/>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6"/>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6"/>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6"/>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6"/>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6"/>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6"/>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6"/>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6"/>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6"/>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6"/>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6"/>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6"/>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6"/>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6"/>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6"/>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6"/>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6"/>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6"/>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6"/>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6"/>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6"/>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6"/>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6"/>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6"/>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6"/>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6"/>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6"/>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6"/>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6"/>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6"/>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6"/>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6"/>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6"/>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6"/>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6"/>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6"/>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6"/>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6"/>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6"/>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6"/>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6"/>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6"/>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6"/>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6"/>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6"/>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6"/>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6"/>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6"/>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6"/>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6"/>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6"/>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6"/>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6"/>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6"/>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6"/>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6"/>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6"/>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6"/>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6"/>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6"/>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6"/>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6"/>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6"/>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6"/>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6"/>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6"/>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6"/>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6"/>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6"/>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6"/>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6"/>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6"/>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6"/>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6"/>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6"/>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6"/>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6"/>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6"/>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6"/>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6"/>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6"/>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6"/>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6"/>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6"/>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6"/>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6"/>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6"/>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6"/>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6"/>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6"/>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6"/>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6"/>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6"/>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6"/>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6"/>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6"/>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6"/>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6"/>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6"/>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6"/>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6"/>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6"/>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6"/>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6"/>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6"/>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6"/>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6"/>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6"/>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6"/>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6"/>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6"/>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6"/>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6"/>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6"/>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6"/>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6"/>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6"/>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6"/>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6"/>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6"/>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6"/>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6"/>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6"/>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6"/>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6"/>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6"/>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6"/>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6"/>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6"/>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6"/>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6"/>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6"/>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6"/>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6"/>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6"/>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6"/>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6"/>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6"/>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6"/>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6"/>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6"/>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6"/>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6"/>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6"/>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6"/>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6"/>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6"/>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6"/>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6"/>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6"/>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6"/>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6"/>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6"/>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6"/>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66"/>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6"/>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6"/>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6"/>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6"/>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6"/>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6"/>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6"/>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6"/>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6"/>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6"/>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6"/>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6"/>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6"/>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6"/>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6"/>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6"/>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6"/>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6"/>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6"/>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6"/>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6"/>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6"/>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6"/>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6"/>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6"/>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6"/>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6"/>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6"/>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6"/>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6"/>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6"/>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6"/>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6"/>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6"/>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6"/>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6"/>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6"/>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6"/>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6"/>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6"/>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6"/>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6"/>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6"/>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6"/>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6"/>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6"/>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6"/>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6"/>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6"/>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6"/>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6"/>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6"/>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6"/>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6"/>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6"/>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6"/>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6"/>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6"/>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6"/>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6"/>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6"/>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6"/>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6"/>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6"/>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6"/>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6"/>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6"/>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6"/>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6"/>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6"/>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6"/>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6"/>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6"/>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6"/>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6"/>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6"/>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6"/>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6"/>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6"/>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6"/>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6"/>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6"/>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6"/>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6"/>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6"/>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6"/>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6"/>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6"/>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6"/>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6"/>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6"/>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6"/>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6"/>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6"/>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6"/>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6"/>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6"/>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6"/>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6"/>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6"/>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6"/>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6"/>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6"/>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6"/>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6"/>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6"/>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6"/>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6"/>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6"/>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6"/>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6"/>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6"/>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6"/>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6"/>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6"/>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6"/>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6"/>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6"/>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6"/>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6"/>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6"/>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6"/>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6"/>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6"/>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6"/>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6"/>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6"/>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6"/>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6"/>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6"/>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6"/>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6"/>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6"/>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6"/>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6"/>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6"/>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6"/>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6"/>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6"/>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6"/>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6"/>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6"/>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6"/>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6"/>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6"/>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6"/>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6"/>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6"/>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6"/>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6"/>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6"/>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6"/>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6"/>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6"/>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6"/>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6"/>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6"/>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6"/>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6"/>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6"/>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6"/>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6"/>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6"/>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6"/>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6"/>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6"/>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6"/>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6"/>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6"/>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6"/>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6"/>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6"/>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6"/>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6"/>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6"/>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6"/>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6"/>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6"/>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6"/>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6"/>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6"/>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6"/>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6"/>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66"/>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6"/>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6"/>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6"/>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6"/>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6"/>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6"/>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6"/>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6"/>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6"/>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6"/>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6"/>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6"/>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6"/>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6"/>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6"/>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6"/>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6"/>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6"/>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6"/>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6"/>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6"/>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6"/>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6"/>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6"/>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6"/>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6"/>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6"/>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6"/>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6"/>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6"/>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6"/>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6"/>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6"/>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6"/>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6"/>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6"/>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6"/>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6"/>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6"/>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6"/>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6"/>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6"/>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6"/>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6"/>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6"/>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6"/>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6"/>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6"/>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6"/>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6"/>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6"/>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6"/>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6"/>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6"/>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6"/>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6"/>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6"/>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6"/>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6"/>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6"/>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6"/>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6"/>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6"/>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6"/>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6"/>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6"/>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6"/>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6"/>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6"/>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6"/>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6"/>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6"/>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6"/>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6"/>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6"/>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6"/>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6"/>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6"/>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6"/>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6"/>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6"/>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6"/>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6"/>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6"/>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6"/>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6"/>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6"/>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6"/>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6"/>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6"/>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6"/>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6"/>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6"/>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6"/>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6"/>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6"/>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6"/>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6"/>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6"/>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6"/>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6"/>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6"/>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6"/>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6"/>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6"/>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6"/>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6"/>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6"/>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6"/>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6"/>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6"/>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6"/>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6"/>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6"/>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6"/>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6"/>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6"/>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6"/>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6"/>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6"/>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6"/>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6"/>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6"/>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6"/>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6"/>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6"/>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6"/>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6"/>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6"/>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6"/>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6"/>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6"/>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6"/>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6"/>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6"/>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6"/>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6"/>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6"/>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6"/>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6"/>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6"/>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6"/>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6"/>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6"/>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6"/>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6"/>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6"/>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6"/>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6"/>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6"/>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6"/>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6"/>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6"/>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6"/>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6"/>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6"/>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6"/>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6"/>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6"/>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6"/>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6"/>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6"/>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6"/>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6"/>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6"/>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6"/>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6"/>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6"/>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6"/>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6"/>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6"/>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6"/>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6"/>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6"/>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6"/>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6"/>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6"/>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6"/>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6"/>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6"/>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6"/>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6"/>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6"/>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6"/>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6"/>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6"/>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6"/>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6"/>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6"/>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6"/>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6"/>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6"/>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6"/>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6"/>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6"/>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6"/>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6"/>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6"/>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6"/>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6"/>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6"/>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6"/>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6"/>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6"/>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6"/>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6"/>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6"/>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6"/>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6"/>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6"/>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6"/>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6"/>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6"/>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6"/>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6"/>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6"/>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6"/>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6"/>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6"/>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6"/>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6"/>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6"/>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6"/>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6"/>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6"/>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6"/>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6"/>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6"/>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6"/>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6"/>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6"/>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6"/>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6"/>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6"/>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6"/>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6"/>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6"/>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6"/>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6"/>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6"/>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6"/>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6"/>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6"/>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6"/>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6"/>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6"/>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6"/>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6"/>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6"/>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6"/>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6"/>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6"/>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6"/>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6"/>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6"/>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6"/>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6"/>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6"/>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6"/>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6"/>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6"/>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6"/>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6"/>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6"/>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6"/>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6"/>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6"/>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6"/>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6"/>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6"/>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6"/>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6"/>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6"/>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6"/>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6"/>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6"/>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6"/>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6"/>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6"/>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6"/>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6"/>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6"/>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6"/>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6"/>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6"/>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6"/>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6"/>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6"/>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6"/>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6"/>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6"/>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6"/>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6"/>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6"/>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6"/>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6"/>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6"/>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6"/>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6"/>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6"/>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6"/>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6"/>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6"/>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6"/>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6"/>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6"/>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6"/>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6"/>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6"/>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6"/>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6"/>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6"/>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6"/>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6"/>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6"/>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6"/>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6"/>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6"/>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6"/>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6"/>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6"/>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6"/>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6"/>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6"/>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6"/>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6"/>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6"/>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6"/>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6"/>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6"/>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6"/>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6"/>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6"/>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6"/>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6"/>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6"/>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6"/>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6"/>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6"/>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6"/>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6"/>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6"/>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6"/>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6"/>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6"/>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6"/>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6"/>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6"/>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6"/>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6"/>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6"/>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6"/>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6"/>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6"/>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6"/>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6"/>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6"/>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6"/>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6"/>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6"/>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6"/>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6"/>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6"/>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6"/>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6"/>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6"/>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6"/>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6"/>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6"/>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6"/>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6"/>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6"/>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6"/>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6"/>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6"/>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6"/>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6"/>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6"/>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6"/>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6"/>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6"/>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6"/>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6"/>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6"/>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6"/>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6"/>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66"/>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6"/>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6"/>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6"/>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6"/>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6"/>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6"/>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6"/>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6"/>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6"/>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6"/>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66"/>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6"/>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6"/>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6"/>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6"/>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6"/>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6"/>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6"/>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6"/>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6"/>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6"/>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6"/>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6"/>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6"/>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6"/>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6"/>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6"/>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6"/>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6"/>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6"/>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66"/>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6"/>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6"/>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6"/>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6"/>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6"/>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6"/>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6"/>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6"/>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6"/>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6"/>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6"/>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6"/>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6"/>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6"/>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6"/>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6"/>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6"/>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6"/>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6"/>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6"/>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6"/>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6"/>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6"/>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66"/>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66"/>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6"/>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6"/>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6"/>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6"/>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6"/>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6"/>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6"/>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6"/>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6"/>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6"/>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6"/>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6"/>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6"/>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6"/>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6"/>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6"/>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6"/>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6"/>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6"/>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6"/>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6"/>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6"/>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6"/>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6"/>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6"/>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6"/>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6"/>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6"/>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6"/>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66"/>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6"/>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6"/>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6"/>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6"/>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6"/>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6"/>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66"/>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66"/>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6"/>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6"/>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6"/>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6"/>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6"/>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6"/>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6"/>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6"/>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6"/>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6"/>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6"/>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6"/>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66"/>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6"/>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6"/>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6"/>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6"/>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6"/>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6"/>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6"/>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6"/>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6"/>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6"/>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6"/>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6"/>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6"/>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6"/>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6"/>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6"/>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6"/>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6"/>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6"/>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6"/>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6"/>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6"/>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6"/>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6"/>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6"/>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6"/>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6"/>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6"/>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6"/>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6"/>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6"/>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6"/>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6"/>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6"/>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6"/>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6"/>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6"/>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6"/>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6"/>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6"/>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6"/>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6"/>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6"/>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6"/>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6"/>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6"/>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6"/>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6"/>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6"/>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6"/>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6"/>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6"/>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6"/>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6"/>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6"/>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66"/>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6"/>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6"/>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6"/>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6"/>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6"/>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6"/>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6"/>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6"/>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6"/>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6"/>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6"/>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6"/>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6"/>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6"/>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6"/>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6"/>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6"/>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6"/>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6"/>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6"/>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6"/>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6"/>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6"/>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6"/>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6"/>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6"/>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6"/>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6"/>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6"/>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6"/>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6"/>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6"/>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6"/>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6"/>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6"/>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6"/>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6"/>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6"/>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6"/>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6"/>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6"/>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6"/>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6"/>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6"/>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6"/>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6"/>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6"/>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6"/>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6"/>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6"/>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6"/>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6"/>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6"/>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6"/>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6"/>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6"/>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6"/>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6"/>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6"/>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6"/>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6"/>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6"/>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6"/>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6"/>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6"/>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6"/>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6"/>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6"/>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6"/>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6"/>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6"/>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6"/>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66"/>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6"/>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6"/>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6"/>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6"/>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6"/>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6"/>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6"/>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6"/>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6"/>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6"/>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6"/>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6"/>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6"/>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6"/>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6"/>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6"/>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6"/>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6"/>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6"/>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6"/>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6"/>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6"/>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6"/>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6"/>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6"/>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66"/>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6"/>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6"/>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6"/>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6"/>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6"/>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6"/>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6"/>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6"/>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6"/>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6"/>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6"/>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6"/>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6"/>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6"/>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6"/>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6"/>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6"/>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6"/>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6"/>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6"/>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6"/>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6"/>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6"/>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6"/>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6"/>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6"/>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66"/>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6"/>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6"/>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66"/>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66"/>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66"/>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6"/>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66"/>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6"/>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6"/>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6"/>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6"/>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66"/>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6"/>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6"/>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6"/>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6"/>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6"/>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6"/>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6"/>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66"/>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6"/>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6"/>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6"/>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6"/>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6"/>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6"/>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6"/>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6"/>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6"/>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6"/>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66"/>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66"/>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6"/>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6"/>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6"/>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6"/>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6"/>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6"/>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6"/>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66"/>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66"/>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66"/>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6"/>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66"/>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6"/>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6"/>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6"/>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6"/>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66"/>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66"/>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6"/>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6"/>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66"/>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66"/>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6"/>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6"/>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6"/>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6"/>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6"/>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6"/>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66"/>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66"/>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66"/>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6"/>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6"/>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66"/>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6"/>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6"/>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6"/>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6"/>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6"/>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6"/>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66"/>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66"/>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66"/>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6"/>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6"/>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6"/>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66"/>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66"/>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6"/>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6"/>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6"/>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6"/>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6"/>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6"/>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6"/>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6"/>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6"/>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6"/>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6"/>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6"/>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6"/>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6"/>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6"/>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6"/>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6"/>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6"/>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6"/>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66"/>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66"/>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66"/>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6"/>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6"/>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66"/>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66"/>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6"/>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6"/>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6"/>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66"/>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6"/>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6"/>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6"/>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6"/>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6"/>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6"/>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6"/>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6"/>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6"/>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6"/>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6"/>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6"/>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6"/>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66"/>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66"/>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6"/>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6"/>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66"/>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6"/>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6"/>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6"/>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6"/>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6"/>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6"/>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6"/>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6"/>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6"/>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6"/>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6"/>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6"/>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66"/>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6"/>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6"/>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6"/>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66"/>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6"/>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6"/>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6"/>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6"/>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6"/>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6"/>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6"/>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66"/>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66"/>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6"/>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6"/>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6"/>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6"/>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6"/>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66"/>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6"/>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66"/>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6"/>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6"/>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6"/>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6"/>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6"/>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6"/>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6"/>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6"/>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6"/>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6"/>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6"/>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6"/>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6"/>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6"/>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6"/>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6"/>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6"/>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6"/>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6"/>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6"/>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6"/>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6"/>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6"/>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66"/>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6"/>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6"/>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6"/>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6"/>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66"/>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6"/>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6"/>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6"/>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6"/>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6"/>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6"/>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6"/>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6"/>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6"/>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6"/>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6"/>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66"/>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6"/>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6"/>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6"/>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6"/>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6"/>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6"/>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6"/>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6"/>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6"/>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6"/>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6"/>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6"/>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6"/>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6"/>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66"/>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6"/>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6"/>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6"/>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66"/>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6"/>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6"/>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6"/>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6"/>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6"/>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6"/>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6"/>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6"/>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6"/>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6"/>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6"/>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6"/>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6"/>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6"/>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6"/>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6"/>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6"/>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6"/>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6"/>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6"/>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66"/>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6"/>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6"/>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6"/>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6"/>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6"/>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6"/>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6"/>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6"/>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6"/>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6"/>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6"/>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6"/>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6"/>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6"/>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6"/>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6"/>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6"/>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6"/>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6"/>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6"/>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6"/>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6"/>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6"/>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6"/>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6"/>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66"/>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6"/>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6"/>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6"/>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6"/>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66"/>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6"/>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6"/>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6"/>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6"/>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6"/>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6"/>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6"/>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6"/>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6"/>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6"/>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6"/>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6"/>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6"/>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6"/>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6"/>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6"/>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6"/>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66"/>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6"/>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6"/>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6"/>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66"/>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66"/>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6"/>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6"/>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6"/>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66"/>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66"/>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66"/>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66"/>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6"/>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6"/>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6"/>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6"/>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66"/>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66"/>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66"/>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6"/>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6"/>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6"/>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66"/>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66"/>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66"/>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66"/>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66"/>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66"/>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6"/>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6"/>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6"/>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6"/>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6"/>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66"/>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6"/>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6"/>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6"/>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6"/>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66"/>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66"/>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6"/>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6"/>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6"/>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6"/>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6"/>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6"/>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6"/>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6"/>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6"/>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66"/>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66"/>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6"/>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6"/>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6"/>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6"/>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6"/>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6"/>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66"/>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66"/>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6"/>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6"/>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6"/>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6"/>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6"/>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66"/>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6"/>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6"/>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6"/>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66"/>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6"/>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6"/>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6"/>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6"/>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6"/>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6"/>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6"/>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66"/>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66"/>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6"/>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6"/>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66"/>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66"/>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6"/>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6"/>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66"/>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66"/>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66"/>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6"/>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6"/>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6"/>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66"/>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66"/>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66"/>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6"/>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6"/>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6"/>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6"/>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6"/>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6"/>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66"/>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66"/>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6"/>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66"/>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66"/>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66"/>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66"/>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66"/>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6"/>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6"/>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6"/>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6"/>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6"/>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66"/>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66"/>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66"/>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66"/>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66"/>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66"/>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66"/>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66"/>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66"/>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6"/>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6"/>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6"/>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66"/>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66"/>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66"/>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66"/>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66"/>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66"/>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66"/>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66"/>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6"/>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66"/>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66"/>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66"/>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66"/>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66"/>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6"/>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6"/>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6"/>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66"/>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66"/>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66"/>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66"/>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66"/>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66"/>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66"/>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6"/>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66"/>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66"/>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66"/>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66"/>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66"/>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6"/>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66"/>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66"/>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66"/>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66"/>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66"/>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66"/>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66"/>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6"/>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66"/>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66"/>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66"/>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66"/>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66"/>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66"/>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66"/>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66"/>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66"/>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66"/>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66"/>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66"/>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66"/>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66"/>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6"/>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66"/>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66"/>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66"/>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66"/>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66"/>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66"/>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6"/>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6"/>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66"/>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66"/>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66"/>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66"/>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66"/>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66"/>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66"/>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66"/>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66"/>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66"/>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66"/>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66"/>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66"/>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6"/>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66"/>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66"/>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66"/>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6"/>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66"/>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66"/>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66"/>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66"/>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66"/>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66"/>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66"/>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66"/>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6"/>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6"/>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66"/>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66"/>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66"/>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66"/>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66"/>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6"/>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6"/>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6"/>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66"/>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66"/>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66"/>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66"/>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66"/>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66"/>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66"/>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66"/>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66"/>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66"/>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66"/>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66"/>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66"/>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6"/>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66"/>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66"/>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66"/>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66"/>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66"/>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66"/>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6"/>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66"/>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66"/>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66"/>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66"/>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66"/>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6"/>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6"/>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6"/>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66"/>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66"/>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66"/>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6"/>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6"/>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6"/>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66"/>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66"/>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66"/>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66"/>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66"/>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66"/>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66"/>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66"/>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66"/>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66"/>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66"/>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66"/>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66"/>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66"/>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6"/>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6"/>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6"/>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66"/>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66"/>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66"/>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66"/>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66"/>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66"/>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66"/>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66"/>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66"/>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66"/>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66"/>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66"/>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66"/>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66"/>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66"/>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66"/>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66"/>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66"/>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66"/>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66"/>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66"/>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66"/>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66"/>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66"/>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66"/>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6"/>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66"/>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66"/>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66"/>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66"/>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66"/>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66"/>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66"/>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66"/>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6"/>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66"/>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66"/>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66"/>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66"/>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66"/>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66"/>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66"/>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66"/>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66"/>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66"/>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66"/>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66"/>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66"/>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66"/>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66"/>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66"/>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66"/>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66"/>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66"/>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66"/>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66"/>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66"/>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66"/>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66"/>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66"/>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66"/>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66"/>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66"/>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66"/>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66"/>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66"/>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66"/>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66"/>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66"/>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66"/>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66"/>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66"/>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66"/>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66"/>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66"/>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66"/>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66"/>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66"/>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66"/>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66"/>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66"/>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66"/>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66"/>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66"/>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66"/>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66"/>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66"/>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66"/>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66"/>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66"/>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66"/>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66"/>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66"/>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66"/>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66"/>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66"/>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66"/>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66"/>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66"/>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66"/>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66"/>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66"/>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66"/>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66"/>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66"/>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66"/>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66"/>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66"/>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66"/>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66"/>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66"/>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66"/>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66"/>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66"/>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66"/>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66"/>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66"/>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66"/>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66"/>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66"/>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66"/>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66"/>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66"/>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66"/>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66"/>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66"/>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66"/>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66"/>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66"/>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66"/>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66"/>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66"/>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66"/>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66"/>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66"/>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66"/>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66"/>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66"/>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66"/>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66"/>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66"/>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66"/>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66"/>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66"/>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66"/>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66"/>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66"/>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66"/>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66"/>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66"/>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66"/>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66"/>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66"/>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66"/>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66"/>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66"/>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66"/>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66"/>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66"/>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66"/>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66"/>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66"/>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66"/>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66"/>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66"/>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66"/>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66"/>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66"/>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66"/>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66"/>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66"/>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66"/>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66"/>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66"/>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66"/>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66"/>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66"/>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66"/>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66"/>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66"/>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66"/>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66"/>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66"/>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66"/>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66"/>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66"/>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66"/>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66"/>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66"/>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66"/>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66"/>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66"/>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66"/>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66"/>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66"/>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66"/>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66"/>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66"/>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66"/>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66"/>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66"/>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66"/>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66"/>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66"/>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66"/>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66"/>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66"/>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66"/>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66"/>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66"/>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66"/>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66"/>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66"/>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66"/>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66"/>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66"/>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66"/>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66"/>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66"/>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66"/>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66"/>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66"/>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66"/>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66"/>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66"/>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66"/>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66"/>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66"/>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66"/>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66"/>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66"/>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66"/>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66"/>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66"/>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66"/>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66"/>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66"/>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66"/>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66"/>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66"/>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66"/>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66"/>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66"/>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66"/>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66"/>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66"/>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66"/>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66"/>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66"/>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66"/>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66"/>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66"/>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66"/>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66"/>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66"/>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66"/>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66"/>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66"/>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66"/>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66"/>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66"/>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66"/>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66"/>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66"/>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66"/>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66"/>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66"/>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66"/>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66"/>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66"/>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66"/>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66"/>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66"/>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66"/>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66"/>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66"/>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66"/>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66"/>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66"/>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66"/>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66"/>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66"/>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66"/>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66"/>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66"/>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66"/>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66"/>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66"/>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66"/>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66"/>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66"/>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66"/>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66"/>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66"/>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66"/>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C311D147-B97A-4DCB-A2BF-5136E26272F7}"/>
              </a:ext>
            </a:extLst>
          </p:cNvPr>
          <p:cNvSpPr>
            <a:spLocks noChangeArrowheads="1"/>
          </p:cNvSpPr>
          <p:nvPr/>
        </p:nvSpPr>
        <p:spPr bwMode="auto">
          <a:xfrm>
            <a:off x="0" y="380628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 Blanco, A. R. (2013). </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Amplificadores de pequeña señal RF y FI.</a:t>
            </a: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Venezuela: UNEFA.</a:t>
            </a:r>
            <a:endParaRPr kumimoji="0" lang="es-EC" altLang="ko-K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ko-KR" sz="1200" b="0" i="0" u="none" strike="noStrike" cap="none" normalizeH="0" baseline="0" dirty="0" err="1">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Anonimo</a:t>
            </a: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(2017). </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Transmisores de AM.</a:t>
            </a: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FACET.</a:t>
            </a:r>
            <a:endParaRPr kumimoji="0" lang="es-EC" altLang="ko-K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Ayarachi, E. (2015). </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DIAGRAMA A BLOQUES DE UN RECEPTOR DE AM.</a:t>
            </a: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Academia Edu.</a:t>
            </a:r>
            <a:endParaRPr kumimoji="0" lang="es-EC" altLang="ko-K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 Vega, J. M. (2007). </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Sistemas de </a:t>
            </a:r>
            <a:r>
              <a:rPr kumimoji="0" lang="es-EC" altLang="ko-KR" sz="1200" b="0" i="1" u="none" strike="noStrike" cap="none" normalizeH="0" baseline="0" dirty="0" err="1">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Telecomunicacion</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t>
            </a: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Cantabria: Universidad de Cantabria.</a:t>
            </a:r>
            <a:endParaRPr kumimoji="0" lang="es-EC" altLang="ko-K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Coach, E. (04 de Agosto de 2021). Obtenido de https://electronicscoach.com/single-sideband-modulation.html.</a:t>
            </a:r>
            <a:endParaRPr kumimoji="0" lang="es-EC" altLang="ko-K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Guerrero, M. (2016). </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Diseño y desarrollo de practicas de laboratorio para comunicaciones </a:t>
            </a:r>
            <a:r>
              <a:rPr kumimoji="0" lang="es-EC" altLang="ko-KR" sz="1200" b="0" i="1" u="none" strike="noStrike" cap="none" normalizeH="0" baseline="0" dirty="0" err="1">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analogicas</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basadas en </a:t>
            </a:r>
            <a:r>
              <a:rPr kumimoji="0" lang="es-EC" altLang="ko-KR" sz="1200" b="0" i="1" u="none" strike="noStrike" cap="none" normalizeH="0" baseline="0" dirty="0" err="1">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modulacion</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AM.</a:t>
            </a: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Cuenca: Universidad de Cuenca.</a:t>
            </a:r>
            <a:endParaRPr kumimoji="0" lang="es-EC" altLang="ko-K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Tomasi, W. (2003). </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Sistemas de Comunicaciones </a:t>
            </a:r>
            <a:r>
              <a:rPr kumimoji="0" lang="es-EC" altLang="ko-KR" sz="1200" b="0" i="1" u="none" strike="noStrike" cap="none" normalizeH="0" baseline="0" dirty="0" err="1">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Electronicas</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t>
            </a: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a:t>
            </a:r>
            <a:r>
              <a:rPr kumimoji="0" lang="es-EC" altLang="ko-KR" sz="1200" b="0" i="0" u="none" strike="noStrike" cap="none" normalizeH="0" baseline="0" dirty="0" err="1">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Mexico</a:t>
            </a: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Pearson </a:t>
            </a:r>
            <a:r>
              <a:rPr kumimoji="0" lang="es-EC" altLang="ko-KR" sz="1200" b="0" i="0" u="none" strike="noStrike" cap="none" normalizeH="0" baseline="0" dirty="0" err="1">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Education</a:t>
            </a: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t>
            </a:r>
            <a:endParaRPr kumimoji="0" lang="es-EC" altLang="ko-K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Wikipedia. (4 de Agosto de 2021). </a:t>
            </a:r>
            <a:r>
              <a:rPr kumimoji="0" lang="en-AU" altLang="ko-KR" sz="1200" b="0" i="0" u="none" strike="noStrike" cap="none" normalizeH="0" baseline="0" dirty="0" err="1">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Obtenido</a:t>
            </a:r>
            <a:r>
              <a:rPr kumimoji="0" lang="en-AU"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de https://en.wikipedia.org/wiki/Double-sideband_suppressed- </a:t>
            </a:r>
            <a:r>
              <a:rPr kumimoji="0" lang="en-AU" altLang="ko-KR" sz="1200" b="0" i="0" u="none" strike="noStrike" cap="none" normalizeH="0" baseline="0" dirty="0" err="1">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carrier_transmission</a:t>
            </a:r>
            <a:r>
              <a:rPr kumimoji="0" lang="en-AU"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#:~:text=Double%2Dsideband%20suppressed%2Dcarrier%20transmission</a:t>
            </a:r>
            <a:endParaRPr kumimoji="0" lang="es-EC" altLang="ko-K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Zapater, M. (2015). </a:t>
            </a:r>
            <a:r>
              <a:rPr kumimoji="0" lang="es-EC" altLang="ko-KR" sz="1200" b="0" i="1" u="none" strike="noStrike" cap="none" normalizeH="0" baseline="0" dirty="0" err="1">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Modulacion</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y </a:t>
            </a:r>
            <a:r>
              <a:rPr kumimoji="0" lang="es-EC" altLang="ko-KR" sz="1200" b="0" i="1" u="none" strike="noStrike" cap="none" normalizeH="0" baseline="0" dirty="0" err="1">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demodulacion</a:t>
            </a:r>
            <a:r>
              <a:rPr kumimoji="0" lang="es-EC" altLang="ko-KR" sz="1200" b="0" i="1"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lineal.</a:t>
            </a:r>
            <a:r>
              <a:rPr kumimoji="0" lang="es-EC" altLang="ko-KR" sz="1200" b="0" i="0" u="none" strike="noStrike" cap="none" normalizeH="0" baseline="0" dirty="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Madrid: Universidad Complutense.</a:t>
            </a:r>
            <a:endParaRPr kumimoji="0" lang="es-EC" altLang="ko-KR"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ko-KR" sz="1800" b="0" i="0" u="none" strike="noStrike" cap="none" normalizeH="0" baseline="0" dirty="0">
              <a:ln>
                <a:noFill/>
              </a:ln>
              <a:solidFill>
                <a:schemeClr val="tx1"/>
              </a:solidFill>
              <a:effectLst/>
              <a:latin typeface="Arial" panose="020B0604020202020204" pitchFamily="34" charset="0"/>
            </a:endParaRPr>
          </a:p>
        </p:txBody>
      </p:sp>
      <p:sp>
        <p:nvSpPr>
          <p:cNvPr id="9929" name="Google Shape;1218;p45">
            <a:extLst>
              <a:ext uri="{FF2B5EF4-FFF2-40B4-BE49-F238E27FC236}">
                <a16:creationId xmlns:a16="http://schemas.microsoft.com/office/drawing/2014/main" id="{BD405D29-65FA-452E-BCA2-51D68C8E1892}"/>
              </a:ext>
            </a:extLst>
          </p:cNvPr>
          <p:cNvSpPr txBox="1">
            <a:spLocks/>
          </p:cNvSpPr>
          <p:nvPr/>
        </p:nvSpPr>
        <p:spPr>
          <a:xfrm>
            <a:off x="133027" y="2140353"/>
            <a:ext cx="4611900" cy="116040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15000"/>
              </a:lnSpc>
            </a:pPr>
            <a:r>
              <a:rPr lang="es-ES" sz="1800" b="1" dirty="0">
                <a:latin typeface="Times New Roman" panose="02020603050405020304" pitchFamily="18" charset="0"/>
                <a:ea typeface="Batang" panose="02030600000101010101" pitchFamily="18" charset="-127"/>
              </a:rPr>
              <a:t>BIBLIOGRAFIA</a:t>
            </a:r>
            <a:endParaRPr lang="es-ES" sz="1800" dirty="0">
              <a:latin typeface="Times New Roman" panose="02020603050405020304" pitchFamily="18" charset="0"/>
              <a:ea typeface="Batang" panose="02030600000101010101" pitchFamily="18" charset="-127"/>
            </a:endParaRPr>
          </a:p>
          <a:p>
            <a:pPr>
              <a:buClr>
                <a:srgbClr val="273D40"/>
              </a:buClr>
              <a:buSzPts val="600"/>
            </a:pPr>
            <a:endParaRPr lang="es-ES" sz="2000" b="1" dirty="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Google Shape;959;p36"/>
          <p:cNvSpPr txBox="1">
            <a:spLocks noGrp="1"/>
          </p:cNvSpPr>
          <p:nvPr>
            <p:ph type="title"/>
          </p:nvPr>
        </p:nvSpPr>
        <p:spPr>
          <a:xfrm>
            <a:off x="4624168" y="887300"/>
            <a:ext cx="3663300" cy="717900"/>
          </a:xfrm>
          <a:prstGeom prst="rect">
            <a:avLst/>
          </a:prstGeom>
        </p:spPr>
        <p:txBody>
          <a:bodyPr spcFirstLastPara="1" wrap="square" lIns="91425" tIns="91425" rIns="91425" bIns="91425" anchor="ctr" anchorCtr="0">
            <a:noAutofit/>
          </a:bodyPr>
          <a:lstStyle/>
          <a:p>
            <a:pPr marL="228600"/>
            <a:r>
              <a:rPr lang="es-EC" sz="1800" b="1" dirty="0">
                <a:solidFill>
                  <a:srgbClr val="FFFFFF"/>
                </a:solidFill>
                <a:effectLst/>
                <a:latin typeface="Arial" panose="020B0604020202020204" pitchFamily="34" charset="0"/>
                <a:ea typeface="Batang" panose="02030600000101010101" pitchFamily="18" charset="-127"/>
              </a:rPr>
              <a:t>TIPOS DE  FIBRA OPTICA Y MODOS DE PROPAGACION</a:t>
            </a:r>
            <a:endParaRPr lang="es-EC" sz="1800" dirty="0">
              <a:effectLst/>
              <a:latin typeface="Times New Roman" panose="02020603050405020304" pitchFamily="18" charset="0"/>
              <a:ea typeface="Batang" panose="02030600000101010101" pitchFamily="18" charset="-127"/>
            </a:endParaRPr>
          </a:p>
        </p:txBody>
      </p:sp>
      <p:sp>
        <p:nvSpPr>
          <p:cNvPr id="960" name="Google Shape;960;p36"/>
          <p:cNvSpPr txBox="1">
            <a:spLocks noGrp="1"/>
          </p:cNvSpPr>
          <p:nvPr>
            <p:ph type="subTitle" idx="1"/>
          </p:nvPr>
        </p:nvSpPr>
        <p:spPr>
          <a:xfrm>
            <a:off x="4572000" y="1537771"/>
            <a:ext cx="3663300" cy="1679700"/>
          </a:xfrm>
          <a:prstGeom prst="rect">
            <a:avLst/>
          </a:prstGeom>
        </p:spPr>
        <p:txBody>
          <a:bodyPr spcFirstLastPara="1" wrap="square" lIns="91425" tIns="91425" rIns="91425" bIns="91425" anchor="t" anchorCtr="0">
            <a:noAutofit/>
          </a:bodyPr>
          <a:lstStyle/>
          <a:p>
            <a:pPr algn="l"/>
            <a:r>
              <a:rPr lang="es-EC" sz="1800" dirty="0">
                <a:solidFill>
                  <a:srgbClr val="222222"/>
                </a:solidFill>
                <a:effectLst/>
                <a:latin typeface="Verdana" panose="020B0604030504040204" pitchFamily="34" charset="0"/>
                <a:ea typeface="Batang" panose="02030600000101010101" pitchFamily="18" charset="-127"/>
              </a:rPr>
              <a:t>Hay tres tipos de cables de fibra óptica usados comúnmente: monomodo, multimodo y fibra óptica plástica (POF).</a:t>
            </a:r>
            <a:endParaRPr lang="es-EC" sz="1800" dirty="0">
              <a:effectLst/>
              <a:latin typeface="Times New Roman" panose="02020603050405020304" pitchFamily="18" charset="0"/>
              <a:ea typeface="Batang" panose="02030600000101010101" pitchFamily="18" charset="-127"/>
            </a:endParaRPr>
          </a:p>
          <a:p>
            <a:r>
              <a:rPr lang="es-EC" sz="1800" b="1" dirty="0">
                <a:solidFill>
                  <a:srgbClr val="222222"/>
                </a:solidFill>
                <a:effectLst/>
                <a:latin typeface="Verdana" panose="020B0604030504040204" pitchFamily="34" charset="0"/>
                <a:ea typeface="Batang" panose="02030600000101010101" pitchFamily="18" charset="-127"/>
              </a:rPr>
              <a:t> </a:t>
            </a:r>
            <a:endParaRPr lang="es-EC" sz="1800" dirty="0">
              <a:effectLst/>
              <a:latin typeface="Times New Roman" panose="02020603050405020304" pitchFamily="18" charset="0"/>
              <a:ea typeface="Batang" panose="02030600000101010101" pitchFamily="18" charset="-127"/>
            </a:endParaRPr>
          </a:p>
        </p:txBody>
      </p:sp>
      <p:grpSp>
        <p:nvGrpSpPr>
          <p:cNvPr id="961" name="Google Shape;961;p36"/>
          <p:cNvGrpSpPr/>
          <p:nvPr/>
        </p:nvGrpSpPr>
        <p:grpSpPr>
          <a:xfrm>
            <a:off x="601309" y="2145759"/>
            <a:ext cx="289868" cy="852000"/>
            <a:chOff x="456616" y="2161476"/>
            <a:chExt cx="289868" cy="852000"/>
          </a:xfrm>
        </p:grpSpPr>
        <p:sp>
          <p:nvSpPr>
            <p:cNvPr id="962" name="Google Shape;962;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6"/>
          <p:cNvGrpSpPr/>
          <p:nvPr/>
        </p:nvGrpSpPr>
        <p:grpSpPr>
          <a:xfrm>
            <a:off x="3909984" y="2145759"/>
            <a:ext cx="289868" cy="852000"/>
            <a:chOff x="456616" y="2161476"/>
            <a:chExt cx="289868" cy="852000"/>
          </a:xfrm>
        </p:grpSpPr>
        <p:sp>
          <p:nvSpPr>
            <p:cNvPr id="968" name="Google Shape;968;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36"/>
          <p:cNvGrpSpPr/>
          <p:nvPr/>
        </p:nvGrpSpPr>
        <p:grpSpPr>
          <a:xfrm rot="5400000">
            <a:off x="2255634" y="500209"/>
            <a:ext cx="289868" cy="852000"/>
            <a:chOff x="456616" y="2161476"/>
            <a:chExt cx="289868" cy="852000"/>
          </a:xfrm>
        </p:grpSpPr>
        <p:sp>
          <p:nvSpPr>
            <p:cNvPr id="974" name="Google Shape;974;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36"/>
          <p:cNvGrpSpPr/>
          <p:nvPr/>
        </p:nvGrpSpPr>
        <p:grpSpPr>
          <a:xfrm rot="5400000">
            <a:off x="2255634" y="3796084"/>
            <a:ext cx="289868" cy="852000"/>
            <a:chOff x="456616" y="2161476"/>
            <a:chExt cx="289868" cy="852000"/>
          </a:xfrm>
        </p:grpSpPr>
        <p:sp>
          <p:nvSpPr>
            <p:cNvPr id="980" name="Google Shape;980;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Imagen 28" descr="Diagrama&#10;&#10;Descripción generada automáticamente">
            <a:extLst>
              <a:ext uri="{FF2B5EF4-FFF2-40B4-BE49-F238E27FC236}">
                <a16:creationId xmlns:a16="http://schemas.microsoft.com/office/drawing/2014/main" id="{976CB891-245B-4E45-A763-EF7DA64EFF41}"/>
              </a:ext>
            </a:extLst>
          </p:cNvPr>
          <p:cNvPicPr>
            <a:picLocks noChangeAspect="1"/>
          </p:cNvPicPr>
          <p:nvPr/>
        </p:nvPicPr>
        <p:blipFill>
          <a:blip r:embed="rId3"/>
          <a:stretch>
            <a:fillRect/>
          </a:stretch>
        </p:blipFill>
        <p:spPr>
          <a:xfrm>
            <a:off x="972072" y="1246250"/>
            <a:ext cx="2774737" cy="26562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CuadroTexto 29">
            <a:extLst>
              <a:ext uri="{FF2B5EF4-FFF2-40B4-BE49-F238E27FC236}">
                <a16:creationId xmlns:a16="http://schemas.microsoft.com/office/drawing/2014/main" id="{F735A78E-927D-45FC-ADFA-FF520E551A73}"/>
              </a:ext>
            </a:extLst>
          </p:cNvPr>
          <p:cNvSpPr txBox="1"/>
          <p:nvPr/>
        </p:nvSpPr>
        <p:spPr>
          <a:xfrm>
            <a:off x="1156259" y="2602578"/>
            <a:ext cx="5014330" cy="1384995"/>
          </a:xfrm>
          <a:prstGeom prst="rect">
            <a:avLst/>
          </a:prstGeom>
          <a:noFill/>
        </p:spPr>
        <p:txBody>
          <a:bodyPr wrap="square">
            <a:spAutoFit/>
          </a:bodyPr>
          <a:lstStyle/>
          <a:p>
            <a:r>
              <a:rPr lang="es-EC" sz="1400" b="1" dirty="0">
                <a:effectLst/>
                <a:latin typeface="Arial" panose="020B0604020202020204" pitchFamily="34" charset="0"/>
                <a:ea typeface="Batang" panose="02030600000101010101" pitchFamily="18" charset="-127"/>
              </a:rPr>
              <a:t>MONOMODO</a:t>
            </a:r>
            <a:endParaRPr lang="es-EC" sz="1200" dirty="0">
              <a:effectLst/>
              <a:latin typeface="Times New Roman" panose="02020603050405020304" pitchFamily="18" charset="0"/>
              <a:ea typeface="Batang" panose="02030600000101010101" pitchFamily="18" charset="-127"/>
            </a:endParaRPr>
          </a:p>
          <a:p>
            <a:r>
              <a:rPr lang="es-EC" sz="1400" dirty="0">
                <a:effectLst/>
                <a:latin typeface="Arial" panose="020B0604020202020204" pitchFamily="34" charset="0"/>
                <a:ea typeface="Batang" panose="02030600000101010101" pitchFamily="18" charset="-127"/>
              </a:rPr>
              <a:t>Se centran en la transferencia de datos a largas distancias. Su núcleo óptico es pequeño, por lo que la luz pasa a través del cable con un solo haz. Debido a que es solo un rayo, la señal se puede enviar más rápido, más lejos y con menos desvanecimiento. </a:t>
            </a:r>
            <a:endParaRPr lang="es-EC" sz="1200" dirty="0">
              <a:effectLst/>
              <a:latin typeface="Times New Roman" panose="02020603050405020304" pitchFamily="18" charset="0"/>
              <a:ea typeface="Batang" panose="02030600000101010101" pitchFamily="18" charset="-12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8" name="Google Shape;1008;p38"/>
          <p:cNvSpPr txBox="1">
            <a:spLocks noGrp="1"/>
          </p:cNvSpPr>
          <p:nvPr>
            <p:ph type="title"/>
          </p:nvPr>
        </p:nvSpPr>
        <p:spPr>
          <a:xfrm>
            <a:off x="3988131" y="626057"/>
            <a:ext cx="1157400" cy="11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882185"/>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882185"/>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754"/>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1763636"/>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CuadroTexto 29">
            <a:extLst>
              <a:ext uri="{FF2B5EF4-FFF2-40B4-BE49-F238E27FC236}">
                <a16:creationId xmlns:a16="http://schemas.microsoft.com/office/drawing/2014/main" id="{F735A78E-927D-45FC-ADFA-FF520E551A73}"/>
              </a:ext>
            </a:extLst>
          </p:cNvPr>
          <p:cNvSpPr txBox="1"/>
          <p:nvPr/>
        </p:nvSpPr>
        <p:spPr>
          <a:xfrm>
            <a:off x="504638" y="1713717"/>
            <a:ext cx="7987741" cy="2585323"/>
          </a:xfrm>
          <a:prstGeom prst="rect">
            <a:avLst/>
          </a:prstGeom>
          <a:noFill/>
        </p:spPr>
        <p:txBody>
          <a:bodyPr wrap="square">
            <a:spAutoFit/>
          </a:bodyPr>
          <a:lstStyle/>
          <a:p>
            <a:r>
              <a:rPr lang="es-EC" sz="1800" b="1" dirty="0">
                <a:effectLst/>
                <a:latin typeface="Arial" panose="020B0604020202020204" pitchFamily="34" charset="0"/>
                <a:ea typeface="Batang" panose="02030600000101010101" pitchFamily="18" charset="-127"/>
              </a:rPr>
              <a:t>MULTIMODO</a:t>
            </a:r>
            <a:endParaRPr lang="es-EC" sz="1800" dirty="0">
              <a:effectLst/>
              <a:latin typeface="Times New Roman" panose="02020603050405020304" pitchFamily="18" charset="0"/>
              <a:ea typeface="Batang" panose="02030600000101010101" pitchFamily="18" charset="-127"/>
            </a:endParaRPr>
          </a:p>
          <a:p>
            <a:r>
              <a:rPr lang="es-EC" sz="1800" b="1" dirty="0">
                <a:effectLst/>
                <a:latin typeface="Arial" panose="020B0604020202020204" pitchFamily="34" charset="0"/>
                <a:ea typeface="Batang" panose="02030600000101010101" pitchFamily="18" charset="-127"/>
              </a:rPr>
              <a:t> </a:t>
            </a:r>
            <a:endParaRPr lang="es-EC" sz="1800" dirty="0">
              <a:effectLst/>
              <a:latin typeface="Times New Roman" panose="02020603050405020304" pitchFamily="18" charset="0"/>
              <a:ea typeface="Batang" panose="02030600000101010101" pitchFamily="18" charset="-127"/>
            </a:endParaRPr>
          </a:p>
          <a:p>
            <a:r>
              <a:rPr lang="es-EC" sz="1800" dirty="0">
                <a:effectLst/>
                <a:latin typeface="Arial" panose="020B0604020202020204" pitchFamily="34" charset="0"/>
                <a:ea typeface="Batang" panose="02030600000101010101" pitchFamily="18" charset="-127"/>
              </a:rPr>
              <a:t>A diferencia de las fibras monomodo, las fibras multimodo tienen la capacidad de transportar múltiples haces de luz. Debido al gran diámetro del núcleo, la luz se refleja en diferentes ángulos. </a:t>
            </a:r>
            <a:endParaRPr lang="es-EC" sz="1800" dirty="0">
              <a:effectLst/>
              <a:latin typeface="Times New Roman" panose="02020603050405020304" pitchFamily="18" charset="0"/>
              <a:ea typeface="Batang" panose="02030600000101010101" pitchFamily="18" charset="-127"/>
            </a:endParaRPr>
          </a:p>
          <a:p>
            <a:r>
              <a:rPr lang="es-EC" sz="1800" dirty="0">
                <a:effectLst/>
                <a:latin typeface="Arial" panose="020B0604020202020204" pitchFamily="34" charset="0"/>
                <a:ea typeface="Batang" panose="02030600000101010101" pitchFamily="18" charset="-127"/>
              </a:rPr>
              <a:t> </a:t>
            </a:r>
            <a:endParaRPr lang="es-EC" sz="1800" dirty="0">
              <a:effectLst/>
              <a:latin typeface="Times New Roman" panose="02020603050405020304" pitchFamily="18" charset="0"/>
              <a:ea typeface="Batang" panose="02030600000101010101" pitchFamily="18" charset="-127"/>
            </a:endParaRPr>
          </a:p>
          <a:p>
            <a:r>
              <a:rPr lang="es-EC" sz="1800" dirty="0">
                <a:effectLst/>
                <a:latin typeface="Arial" panose="020B0604020202020204" pitchFamily="34" charset="0"/>
                <a:ea typeface="Batang" panose="02030600000101010101" pitchFamily="18" charset="-127"/>
              </a:rPr>
              <a:t> Su núcleo óptico mide de 50 a 125 micrómetros y de 62,5 a 125 micrómetros. En esta variación, se pueden usar diferentes fuentes de luz para el láser.</a:t>
            </a:r>
            <a:endParaRPr lang="es-EC" sz="1800" dirty="0">
              <a:effectLst/>
              <a:latin typeface="Times New Roman" panose="02020603050405020304" pitchFamily="18" charset="0"/>
              <a:ea typeface="Batang" panose="02030600000101010101" pitchFamily="18" charset="-127"/>
            </a:endParaRPr>
          </a:p>
        </p:txBody>
      </p:sp>
    </p:spTree>
    <p:extLst>
      <p:ext uri="{BB962C8B-B14F-4D97-AF65-F5344CB8AC3E}">
        <p14:creationId xmlns:p14="http://schemas.microsoft.com/office/powerpoint/2010/main" val="2352933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39"/>
          <p:cNvSpPr txBox="1">
            <a:spLocks noGrp="1"/>
          </p:cNvSpPr>
          <p:nvPr>
            <p:ph type="title"/>
          </p:nvPr>
        </p:nvSpPr>
        <p:spPr>
          <a:xfrm>
            <a:off x="617353" y="545882"/>
            <a:ext cx="3042315" cy="6426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C" sz="1800" b="1" dirty="0">
                <a:solidFill>
                  <a:srgbClr val="FFFFFF"/>
                </a:solidFill>
                <a:effectLst/>
                <a:latin typeface="Arial" panose="020B0604020202020204" pitchFamily="34" charset="0"/>
                <a:ea typeface="Batang" panose="02030600000101010101" pitchFamily="18" charset="-127"/>
              </a:rPr>
              <a:t>Perfil de índice</a:t>
            </a:r>
            <a:endParaRPr dirty="0"/>
          </a:p>
        </p:txBody>
      </p:sp>
      <p:sp>
        <p:nvSpPr>
          <p:cNvPr id="1040" name="Google Shape;1040;p39"/>
          <p:cNvSpPr txBox="1">
            <a:spLocks noGrp="1"/>
          </p:cNvSpPr>
          <p:nvPr>
            <p:ph type="body" idx="1"/>
          </p:nvPr>
        </p:nvSpPr>
        <p:spPr>
          <a:xfrm>
            <a:off x="162175" y="711602"/>
            <a:ext cx="7032767" cy="2468700"/>
          </a:xfrm>
          <a:prstGeom prst="rect">
            <a:avLst/>
          </a:prstGeom>
        </p:spPr>
        <p:txBody>
          <a:bodyPr spcFirstLastPara="1" wrap="square" lIns="91425" tIns="91425" rIns="91425" bIns="91425" anchor="ctr" anchorCtr="0">
            <a:noAutofit/>
          </a:bodyPr>
          <a:lstStyle/>
          <a:p>
            <a:r>
              <a:rPr lang="es-EC" sz="1800" dirty="0">
                <a:effectLst/>
                <a:latin typeface="Arial" panose="020B0604020202020204" pitchFamily="34" charset="0"/>
                <a:ea typeface="Batang" panose="02030600000101010101" pitchFamily="18" charset="-127"/>
              </a:rPr>
              <a:t>El perfil de índice de refracción de una fibra óptica es una representación gráfica del valor del índice de refracción que atraviesa la fibra. El índice de refracción se traza en el eje horizontal y la distancia radial desde el eje central se traza en el eje vertical.</a:t>
            </a:r>
            <a:endParaRPr lang="es-EC" sz="1800" dirty="0">
              <a:effectLst/>
              <a:latin typeface="Times New Roman" panose="02020603050405020304" pitchFamily="18" charset="0"/>
              <a:ea typeface="Batang" panose="02030600000101010101" pitchFamily="18" charset="-127"/>
            </a:endParaRPr>
          </a:p>
        </p:txBody>
      </p:sp>
      <p:grpSp>
        <p:nvGrpSpPr>
          <p:cNvPr id="1041" name="Google Shape;1041;p39"/>
          <p:cNvGrpSpPr/>
          <p:nvPr/>
        </p:nvGrpSpPr>
        <p:grpSpPr>
          <a:xfrm rot="20847380">
            <a:off x="7206899" y="639989"/>
            <a:ext cx="1851812" cy="4777164"/>
            <a:chOff x="7613132" y="1646510"/>
            <a:chExt cx="1402258" cy="3617440"/>
          </a:xfrm>
        </p:grpSpPr>
        <p:grpSp>
          <p:nvGrpSpPr>
            <p:cNvPr id="1042" name="Google Shape;1042;p39"/>
            <p:cNvGrpSpPr/>
            <p:nvPr/>
          </p:nvGrpSpPr>
          <p:grpSpPr>
            <a:xfrm rot="5400000">
              <a:off x="6742621" y="2517021"/>
              <a:ext cx="3143280" cy="1402258"/>
              <a:chOff x="5761175" y="3597075"/>
              <a:chExt cx="2824913" cy="1260230"/>
            </a:xfrm>
          </p:grpSpPr>
          <p:sp>
            <p:nvSpPr>
              <p:cNvPr id="1043" name="Google Shape;1043;p39"/>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flipH="1">
                <a:off x="5886887" y="4117190"/>
                <a:ext cx="2699200" cy="621737"/>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flipH="1">
                <a:off x="6489540" y="4099087"/>
                <a:ext cx="40280" cy="40280"/>
              </a:xfrm>
              <a:custGeom>
                <a:avLst/>
                <a:gdLst/>
                <a:ahLst/>
                <a:cxnLst/>
                <a:rect l="l" t="t" r="r" b="b"/>
                <a:pathLst>
                  <a:path w="1217" h="1217"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flipH="1">
                <a:off x="7010648" y="4454182"/>
                <a:ext cx="40280" cy="40280"/>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flipH="1">
                <a:off x="6807425" y="3896865"/>
                <a:ext cx="441686" cy="441686"/>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flipH="1">
                <a:off x="6508614" y="3597075"/>
                <a:ext cx="1040288" cy="1040254"/>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flipH="1">
                <a:off x="6876831" y="3915995"/>
                <a:ext cx="353150" cy="353150"/>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flipH="1">
                <a:off x="7463333" y="4427042"/>
                <a:ext cx="592578" cy="92574"/>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4" name="Google Shape;1054;p39"/>
            <p:cNvCxnSpPr/>
            <p:nvPr/>
          </p:nvCxnSpPr>
          <p:spPr>
            <a:xfrm>
              <a:off x="8038592" y="4511850"/>
              <a:ext cx="0" cy="752100"/>
            </a:xfrm>
            <a:prstGeom prst="straightConnector1">
              <a:avLst/>
            </a:prstGeom>
            <a:noFill/>
            <a:ln w="28575" cap="flat" cmpd="sng">
              <a:solidFill>
                <a:schemeClr val="dk1"/>
              </a:solidFill>
              <a:prstDash val="solid"/>
              <a:round/>
              <a:headEnd type="none" w="med" len="med"/>
              <a:tailEnd type="none" w="med" len="med"/>
            </a:ln>
          </p:spPr>
        </p:cxnSp>
      </p:grpSp>
      <p:pic>
        <p:nvPicPr>
          <p:cNvPr id="18" name="Imagen 17" descr="Diagrama&#10;&#10;Descripción generada automáticamente">
            <a:extLst>
              <a:ext uri="{FF2B5EF4-FFF2-40B4-BE49-F238E27FC236}">
                <a16:creationId xmlns:a16="http://schemas.microsoft.com/office/drawing/2014/main" id="{A24A541C-850A-495C-AACD-B59744EADDD1}"/>
              </a:ext>
            </a:extLst>
          </p:cNvPr>
          <p:cNvPicPr>
            <a:picLocks noChangeAspect="1"/>
          </p:cNvPicPr>
          <p:nvPr/>
        </p:nvPicPr>
        <p:blipFill>
          <a:blip r:embed="rId3"/>
          <a:stretch>
            <a:fillRect/>
          </a:stretch>
        </p:blipFill>
        <p:spPr>
          <a:xfrm>
            <a:off x="1862894" y="2644566"/>
            <a:ext cx="4503420" cy="17373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39"/>
          <p:cNvSpPr txBox="1">
            <a:spLocks noGrp="1"/>
          </p:cNvSpPr>
          <p:nvPr>
            <p:ph type="title"/>
          </p:nvPr>
        </p:nvSpPr>
        <p:spPr>
          <a:xfrm>
            <a:off x="617353" y="545882"/>
            <a:ext cx="3042315" cy="6426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C" sz="1800" b="1" dirty="0">
                <a:solidFill>
                  <a:srgbClr val="FFFFFF"/>
                </a:solidFill>
                <a:effectLst/>
                <a:latin typeface="Arial" panose="020B0604020202020204" pitchFamily="34" charset="0"/>
                <a:ea typeface="Batang" panose="02030600000101010101" pitchFamily="18" charset="-127"/>
              </a:rPr>
              <a:t>Configuración fibra óptica</a:t>
            </a:r>
            <a:endParaRPr dirty="0"/>
          </a:p>
        </p:txBody>
      </p:sp>
      <p:sp>
        <p:nvSpPr>
          <p:cNvPr id="1040" name="Google Shape;1040;p39"/>
          <p:cNvSpPr txBox="1">
            <a:spLocks noGrp="1"/>
          </p:cNvSpPr>
          <p:nvPr>
            <p:ph type="body" idx="1"/>
          </p:nvPr>
        </p:nvSpPr>
        <p:spPr>
          <a:xfrm>
            <a:off x="41654" y="1005998"/>
            <a:ext cx="7032767" cy="1486326"/>
          </a:xfrm>
          <a:prstGeom prst="rect">
            <a:avLst/>
          </a:prstGeom>
        </p:spPr>
        <p:txBody>
          <a:bodyPr spcFirstLastPara="1" wrap="square" lIns="91425" tIns="91425" rIns="91425" bIns="91425" anchor="ctr" anchorCtr="0">
            <a:noAutofit/>
          </a:bodyPr>
          <a:lstStyle/>
          <a:p>
            <a:r>
              <a:rPr lang="es-EC" sz="1800" dirty="0">
                <a:effectLst/>
                <a:latin typeface="Arial" panose="020B0604020202020204" pitchFamily="34" charset="0"/>
                <a:ea typeface="Batang" panose="02030600000101010101" pitchFamily="18" charset="-127"/>
              </a:rPr>
              <a:t>Hay tres tipos de configuraciones de fibra: índice de paso de modo único, índice de paso de modo múltiple e índice de paso de modo múltiple.</a:t>
            </a:r>
            <a:endParaRPr lang="es-EC" sz="1800" dirty="0">
              <a:effectLst/>
              <a:latin typeface="Times New Roman" panose="02020603050405020304" pitchFamily="18" charset="0"/>
              <a:ea typeface="Batang" panose="02030600000101010101" pitchFamily="18" charset="-127"/>
            </a:endParaRPr>
          </a:p>
          <a:p>
            <a:endParaRPr lang="es-EC" sz="1800" dirty="0">
              <a:effectLst/>
              <a:latin typeface="Times New Roman" panose="02020603050405020304" pitchFamily="18" charset="0"/>
              <a:ea typeface="Batang" panose="02030600000101010101" pitchFamily="18" charset="-127"/>
            </a:endParaRPr>
          </a:p>
        </p:txBody>
      </p:sp>
      <p:grpSp>
        <p:nvGrpSpPr>
          <p:cNvPr id="1041" name="Google Shape;1041;p39"/>
          <p:cNvGrpSpPr/>
          <p:nvPr/>
        </p:nvGrpSpPr>
        <p:grpSpPr>
          <a:xfrm rot="20847380">
            <a:off x="7206899" y="639989"/>
            <a:ext cx="1851812" cy="4777164"/>
            <a:chOff x="7613132" y="1646510"/>
            <a:chExt cx="1402258" cy="3617440"/>
          </a:xfrm>
        </p:grpSpPr>
        <p:grpSp>
          <p:nvGrpSpPr>
            <p:cNvPr id="1042" name="Google Shape;1042;p39"/>
            <p:cNvGrpSpPr/>
            <p:nvPr/>
          </p:nvGrpSpPr>
          <p:grpSpPr>
            <a:xfrm rot="5400000">
              <a:off x="6742621" y="2517021"/>
              <a:ext cx="3143280" cy="1402258"/>
              <a:chOff x="5761175" y="3597075"/>
              <a:chExt cx="2824913" cy="1260230"/>
            </a:xfrm>
          </p:grpSpPr>
          <p:sp>
            <p:nvSpPr>
              <p:cNvPr id="1043" name="Google Shape;1043;p39"/>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flipH="1">
                <a:off x="5886887" y="4117190"/>
                <a:ext cx="2699200" cy="621737"/>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flipH="1">
                <a:off x="6489540" y="4099087"/>
                <a:ext cx="40280" cy="40280"/>
              </a:xfrm>
              <a:custGeom>
                <a:avLst/>
                <a:gdLst/>
                <a:ahLst/>
                <a:cxnLst/>
                <a:rect l="l" t="t" r="r" b="b"/>
                <a:pathLst>
                  <a:path w="1217" h="1217"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flipH="1">
                <a:off x="7010648" y="4454182"/>
                <a:ext cx="40280" cy="40280"/>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flipH="1">
                <a:off x="6807425" y="3896865"/>
                <a:ext cx="441686" cy="441686"/>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flipH="1">
                <a:off x="6508614" y="3597075"/>
                <a:ext cx="1040288" cy="1040254"/>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flipH="1">
                <a:off x="6876831" y="3915995"/>
                <a:ext cx="353150" cy="353150"/>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flipH="1">
                <a:off x="7463333" y="4427042"/>
                <a:ext cx="592578" cy="92574"/>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4" name="Google Shape;1054;p39"/>
            <p:cNvCxnSpPr/>
            <p:nvPr/>
          </p:nvCxnSpPr>
          <p:spPr>
            <a:xfrm>
              <a:off x="8038592" y="4511850"/>
              <a:ext cx="0" cy="752100"/>
            </a:xfrm>
            <a:prstGeom prst="straightConnector1">
              <a:avLst/>
            </a:prstGeom>
            <a:noFill/>
            <a:ln w="28575" cap="flat" cmpd="sng">
              <a:solidFill>
                <a:schemeClr val="dk1"/>
              </a:solidFill>
              <a:prstDash val="solid"/>
              <a:round/>
              <a:headEnd type="none" w="med" len="med"/>
              <a:tailEnd type="none" w="med" len="med"/>
            </a:ln>
          </p:spPr>
        </p:cxnSp>
      </p:grpSp>
      <p:pic>
        <p:nvPicPr>
          <p:cNvPr id="19" name="Imagen 18" descr="Diagrama&#10;&#10;Descripción generada automáticamente">
            <a:extLst>
              <a:ext uri="{FF2B5EF4-FFF2-40B4-BE49-F238E27FC236}">
                <a16:creationId xmlns:a16="http://schemas.microsoft.com/office/drawing/2014/main" id="{5A098F70-3038-4B50-9B2B-23E71C0EDE26}"/>
              </a:ext>
            </a:extLst>
          </p:cNvPr>
          <p:cNvPicPr>
            <a:picLocks noChangeAspect="1"/>
          </p:cNvPicPr>
          <p:nvPr/>
        </p:nvPicPr>
        <p:blipFill>
          <a:blip r:embed="rId3"/>
          <a:stretch>
            <a:fillRect/>
          </a:stretch>
        </p:blipFill>
        <p:spPr>
          <a:xfrm>
            <a:off x="2465777" y="2176710"/>
            <a:ext cx="3242140" cy="2156098"/>
          </a:xfrm>
          <a:prstGeom prst="rect">
            <a:avLst/>
          </a:prstGeom>
        </p:spPr>
      </p:pic>
    </p:spTree>
    <p:extLst>
      <p:ext uri="{BB962C8B-B14F-4D97-AF65-F5344CB8AC3E}">
        <p14:creationId xmlns:p14="http://schemas.microsoft.com/office/powerpoint/2010/main" val="411483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graphicFrame>
        <p:nvGraphicFramePr>
          <p:cNvPr id="36" name="Diagrama 35">
            <a:extLst>
              <a:ext uri="{FF2B5EF4-FFF2-40B4-BE49-F238E27FC236}">
                <a16:creationId xmlns:a16="http://schemas.microsoft.com/office/drawing/2014/main" id="{0F1920CE-B831-4DF7-A051-08118D132F9E}"/>
              </a:ext>
            </a:extLst>
          </p:cNvPr>
          <p:cNvGraphicFramePr/>
          <p:nvPr>
            <p:extLst>
              <p:ext uri="{D42A27DB-BD31-4B8C-83A1-F6EECF244321}">
                <p14:modId xmlns:p14="http://schemas.microsoft.com/office/powerpoint/2010/main" val="665216725"/>
              </p:ext>
            </p:extLst>
          </p:nvPr>
        </p:nvGraphicFramePr>
        <p:xfrm>
          <a:off x="776194" y="995687"/>
          <a:ext cx="6684645" cy="3583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4" name="CuadroTexto 3">
            <a:extLst>
              <a:ext uri="{FF2B5EF4-FFF2-40B4-BE49-F238E27FC236}">
                <a16:creationId xmlns:a16="http://schemas.microsoft.com/office/drawing/2014/main" id="{3A558E55-8C5A-4214-B3CA-AB104BA11DE2}"/>
              </a:ext>
            </a:extLst>
          </p:cNvPr>
          <p:cNvSpPr txBox="1"/>
          <p:nvPr/>
        </p:nvSpPr>
        <p:spPr>
          <a:xfrm>
            <a:off x="1845526" y="426048"/>
            <a:ext cx="4910254" cy="523220"/>
          </a:xfrm>
          <a:prstGeom prst="rect">
            <a:avLst/>
          </a:prstGeom>
          <a:noFill/>
        </p:spPr>
        <p:txBody>
          <a:bodyPr wrap="square">
            <a:spAutoFit/>
          </a:bodyPr>
          <a:lstStyle/>
          <a:p>
            <a:r>
              <a:rPr lang="es-EC" sz="1400" b="1" dirty="0">
                <a:solidFill>
                  <a:srgbClr val="FFFFFF"/>
                </a:solidFill>
                <a:effectLst/>
                <a:latin typeface="Arial" panose="020B0604020202020204" pitchFamily="34" charset="0"/>
                <a:ea typeface="Batang" panose="02030600000101010101" pitchFamily="18" charset="-127"/>
              </a:rPr>
              <a:t>COMPARACIÓN DE LOS TRES TIPOS DE FIBRAS ÓPTICAS</a:t>
            </a:r>
            <a:endParaRPr lang="es-EC" dirty="0"/>
          </a:p>
        </p:txBody>
      </p:sp>
      <p:graphicFrame>
        <p:nvGraphicFramePr>
          <p:cNvPr id="3" name="Tabla 2">
            <a:extLst>
              <a:ext uri="{FF2B5EF4-FFF2-40B4-BE49-F238E27FC236}">
                <a16:creationId xmlns:a16="http://schemas.microsoft.com/office/drawing/2014/main" id="{8BA97B6A-0DE6-4293-9DEF-B26B63E5FF10}"/>
              </a:ext>
            </a:extLst>
          </p:cNvPr>
          <p:cNvGraphicFramePr>
            <a:graphicFrameLocks noGrp="1"/>
          </p:cNvGraphicFramePr>
          <p:nvPr>
            <p:extLst>
              <p:ext uri="{D42A27DB-BD31-4B8C-83A1-F6EECF244321}">
                <p14:modId xmlns:p14="http://schemas.microsoft.com/office/powerpoint/2010/main" val="3656644731"/>
              </p:ext>
            </p:extLst>
          </p:nvPr>
        </p:nvGraphicFramePr>
        <p:xfrm>
          <a:off x="788020" y="1266228"/>
          <a:ext cx="6831980" cy="3446574"/>
        </p:xfrm>
        <a:graphic>
          <a:graphicData uri="http://schemas.openxmlformats.org/drawingml/2006/table">
            <a:tbl>
              <a:tblPr firstRow="1" firstCol="1" bandRow="1">
                <a:tableStyleId>{DEAB54F3-9113-4A79-86C0-28C9BF45D684}</a:tableStyleId>
              </a:tblPr>
              <a:tblGrid>
                <a:gridCol w="2276882">
                  <a:extLst>
                    <a:ext uri="{9D8B030D-6E8A-4147-A177-3AD203B41FA5}">
                      <a16:colId xmlns:a16="http://schemas.microsoft.com/office/drawing/2014/main" val="715493922"/>
                    </a:ext>
                  </a:extLst>
                </a:gridCol>
                <a:gridCol w="2277549">
                  <a:extLst>
                    <a:ext uri="{9D8B030D-6E8A-4147-A177-3AD203B41FA5}">
                      <a16:colId xmlns:a16="http://schemas.microsoft.com/office/drawing/2014/main" val="494281465"/>
                    </a:ext>
                  </a:extLst>
                </a:gridCol>
                <a:gridCol w="2277549">
                  <a:extLst>
                    <a:ext uri="{9D8B030D-6E8A-4147-A177-3AD203B41FA5}">
                      <a16:colId xmlns:a16="http://schemas.microsoft.com/office/drawing/2014/main" val="3470474248"/>
                    </a:ext>
                  </a:extLst>
                </a:gridCol>
              </a:tblGrid>
              <a:tr h="0">
                <a:tc>
                  <a:txBody>
                    <a:bodyPr/>
                    <a:lstStyle/>
                    <a:p>
                      <a:r>
                        <a:rPr lang="es-EC" sz="700">
                          <a:solidFill>
                            <a:schemeClr val="tx1"/>
                          </a:solidFill>
                          <a:effectLst/>
                        </a:rPr>
                        <a:t>TIPOS DE FIBRA</a:t>
                      </a:r>
                      <a:endParaRPr lang="es-EC" sz="600">
                        <a:solidFill>
                          <a:schemeClr val="tx1"/>
                        </a:solidFill>
                        <a:effectLst/>
                        <a:latin typeface="Times New Roman" panose="02020603050405020304" pitchFamily="18" charset="0"/>
                        <a:ea typeface="Batang" panose="02030600000101010101" pitchFamily="18" charset="-127"/>
                      </a:endParaRPr>
                    </a:p>
                  </a:txBody>
                  <a:tcPr marL="35785" marR="35785" marT="0" marB="0"/>
                </a:tc>
                <a:tc>
                  <a:txBody>
                    <a:bodyPr/>
                    <a:lstStyle/>
                    <a:p>
                      <a:r>
                        <a:rPr lang="es-EC" sz="700">
                          <a:solidFill>
                            <a:schemeClr val="tx1"/>
                          </a:solidFill>
                          <a:effectLst/>
                        </a:rPr>
                        <a:t>VENTAJAS</a:t>
                      </a:r>
                      <a:endParaRPr lang="es-EC" sz="600">
                        <a:solidFill>
                          <a:schemeClr val="tx1"/>
                        </a:solidFill>
                        <a:effectLst/>
                        <a:latin typeface="Times New Roman" panose="02020603050405020304" pitchFamily="18" charset="0"/>
                        <a:ea typeface="Batang" panose="02030600000101010101" pitchFamily="18" charset="-127"/>
                      </a:endParaRPr>
                    </a:p>
                  </a:txBody>
                  <a:tcPr marL="35785" marR="35785" marT="0" marB="0"/>
                </a:tc>
                <a:tc>
                  <a:txBody>
                    <a:bodyPr/>
                    <a:lstStyle/>
                    <a:p>
                      <a:r>
                        <a:rPr lang="es-EC" sz="700" dirty="0">
                          <a:solidFill>
                            <a:schemeClr val="tx1"/>
                          </a:solidFill>
                          <a:effectLst/>
                        </a:rPr>
                        <a:t>DESVENTAJAS</a:t>
                      </a:r>
                      <a:endParaRPr lang="es-EC" sz="600" dirty="0">
                        <a:solidFill>
                          <a:schemeClr val="tx1"/>
                        </a:solidFill>
                        <a:effectLst/>
                        <a:latin typeface="Times New Roman" panose="02020603050405020304" pitchFamily="18" charset="0"/>
                        <a:ea typeface="Batang" panose="02030600000101010101" pitchFamily="18" charset="-127"/>
                      </a:endParaRPr>
                    </a:p>
                  </a:txBody>
                  <a:tcPr marL="35785" marR="35785" marT="0" marB="0"/>
                </a:tc>
                <a:extLst>
                  <a:ext uri="{0D108BD9-81ED-4DB2-BD59-A6C34878D82A}">
                    <a16:rowId xmlns:a16="http://schemas.microsoft.com/office/drawing/2014/main" val="930443431"/>
                  </a:ext>
                </a:extLst>
              </a:tr>
              <a:tr h="1224628">
                <a:tc>
                  <a:txBody>
                    <a:bodyPr/>
                    <a:lstStyle/>
                    <a:p>
                      <a:r>
                        <a:rPr lang="es-EC" sz="600">
                          <a:solidFill>
                            <a:schemeClr val="tx1"/>
                          </a:solidFill>
                          <a:effectLst/>
                        </a:rPr>
                        <a:t>FIBRA DE ÍNDICE DE ESCALÓN DE MODO SENCILLO</a:t>
                      </a:r>
                      <a:endParaRPr lang="es-EC" sz="600">
                        <a:solidFill>
                          <a:schemeClr val="tx1"/>
                        </a:solidFill>
                        <a:effectLst/>
                        <a:latin typeface="Times New Roman" panose="02020603050405020304" pitchFamily="18" charset="0"/>
                        <a:ea typeface="Batang" panose="02030600000101010101" pitchFamily="18" charset="-127"/>
                      </a:endParaRPr>
                    </a:p>
                  </a:txBody>
                  <a:tcPr marL="35785" marR="35785" marT="0" marB="0"/>
                </a:tc>
                <a:tc>
                  <a:txBody>
                    <a:bodyPr/>
                    <a:lstStyle/>
                    <a:p>
                      <a:r>
                        <a:rPr lang="es-EC" sz="700">
                          <a:solidFill>
                            <a:schemeClr val="tx1"/>
                          </a:solidFill>
                          <a:effectLst/>
                        </a:rPr>
                        <a:t>Las fibras de índice escalonado facilitan una mayor precisión, un ancho de banda más amplio y velocidades de transmisión de información más altas al reproducir pulsos de transmisión en el lado de recepción que otros tipos de fibras.</a:t>
                      </a:r>
                      <a:endParaRPr lang="es-EC" sz="600">
                        <a:solidFill>
                          <a:schemeClr val="tx1"/>
                        </a:solidFill>
                        <a:effectLst/>
                        <a:latin typeface="Times New Roman" panose="02020603050405020304" pitchFamily="18" charset="0"/>
                        <a:ea typeface="Batang" panose="02030600000101010101" pitchFamily="18" charset="-127"/>
                      </a:endParaRPr>
                    </a:p>
                  </a:txBody>
                  <a:tcPr marL="35785" marR="35785" marT="0" marB="0"/>
                </a:tc>
                <a:tc>
                  <a:txBody>
                    <a:bodyPr/>
                    <a:lstStyle/>
                    <a:p>
                      <a:r>
                        <a:rPr lang="es-EC" sz="700" dirty="0">
                          <a:solidFill>
                            <a:schemeClr val="tx1"/>
                          </a:solidFill>
                          <a:effectLst/>
                        </a:rPr>
                        <a:t>El núcleo es tan pequeño que es difícil captar luz dentro y fuera de este tipo de fibra.</a:t>
                      </a:r>
                      <a:endParaRPr lang="es-EC" sz="600" dirty="0">
                        <a:solidFill>
                          <a:schemeClr val="tx1"/>
                        </a:solidFill>
                        <a:effectLst/>
                        <a:latin typeface="Times New Roman" panose="02020603050405020304" pitchFamily="18" charset="0"/>
                        <a:ea typeface="Batang" panose="02030600000101010101" pitchFamily="18" charset="-127"/>
                      </a:endParaRPr>
                    </a:p>
                  </a:txBody>
                  <a:tcPr marL="35785" marR="35785" marT="0" marB="0"/>
                </a:tc>
                <a:extLst>
                  <a:ext uri="{0D108BD9-81ED-4DB2-BD59-A6C34878D82A}">
                    <a16:rowId xmlns:a16="http://schemas.microsoft.com/office/drawing/2014/main" val="4278184966"/>
                  </a:ext>
                </a:extLst>
              </a:tr>
              <a:tr h="1113298">
                <a:tc>
                  <a:txBody>
                    <a:bodyPr/>
                    <a:lstStyle/>
                    <a:p>
                      <a:r>
                        <a:rPr lang="es-EC" sz="600">
                          <a:solidFill>
                            <a:schemeClr val="tx1"/>
                          </a:solidFill>
                          <a:effectLst/>
                        </a:rPr>
                        <a:t>FIBRA DE ÍNDICE DE ESCALÓN MULTIMODO</a:t>
                      </a:r>
                      <a:endParaRPr lang="es-EC" sz="600">
                        <a:solidFill>
                          <a:schemeClr val="tx1"/>
                        </a:solidFill>
                        <a:effectLst/>
                        <a:latin typeface="Times New Roman" panose="02020603050405020304" pitchFamily="18" charset="0"/>
                        <a:ea typeface="Batang" panose="02030600000101010101" pitchFamily="18" charset="-127"/>
                      </a:endParaRPr>
                    </a:p>
                  </a:txBody>
                  <a:tcPr marL="35785" marR="35785" marT="0" marB="0"/>
                </a:tc>
                <a:tc>
                  <a:txBody>
                    <a:bodyPr/>
                    <a:lstStyle/>
                    <a:p>
                      <a:r>
                        <a:rPr lang="es-EC" sz="700">
                          <a:solidFill>
                            <a:schemeClr val="tx1"/>
                          </a:solidFill>
                          <a:effectLst/>
                        </a:rPr>
                        <a:t>Es fácil hacer entrar y salir luz de la fibra de índice de pasos multimodo. Tienen una abertura relativamente grande desde la fuente de luz hasta la fibra.</a:t>
                      </a:r>
                      <a:endParaRPr lang="es-EC" sz="600">
                        <a:solidFill>
                          <a:schemeClr val="tx1"/>
                        </a:solidFill>
                        <a:effectLst/>
                        <a:latin typeface="Times New Roman" panose="02020603050405020304" pitchFamily="18" charset="0"/>
                        <a:ea typeface="Batang" panose="02030600000101010101" pitchFamily="18" charset="-127"/>
                      </a:endParaRPr>
                    </a:p>
                  </a:txBody>
                  <a:tcPr marL="35785" marR="35785" marT="0" marB="0"/>
                </a:tc>
                <a:tc>
                  <a:txBody>
                    <a:bodyPr/>
                    <a:lstStyle/>
                    <a:p>
                      <a:r>
                        <a:rPr lang="es-EC" sz="700">
                          <a:solidFill>
                            <a:schemeClr val="tx1"/>
                          </a:solidFill>
                          <a:effectLst/>
                        </a:rPr>
                        <a:t>Los rayos utilizan muchos caminos diferentes a través de la fibra, lo que marca una gran diferencia en el tiempo de tránsito. Los rayos están más distorsionados que otros rayos. </a:t>
                      </a:r>
                      <a:endParaRPr lang="es-EC" sz="600">
                        <a:solidFill>
                          <a:schemeClr val="tx1"/>
                        </a:solidFill>
                        <a:effectLst/>
                      </a:endParaRPr>
                    </a:p>
                    <a:p>
                      <a:r>
                        <a:rPr lang="es-EC" sz="700">
                          <a:solidFill>
                            <a:schemeClr val="tx1"/>
                          </a:solidFill>
                          <a:effectLst/>
                        </a:rPr>
                        <a:t> El tipo de fibra.</a:t>
                      </a:r>
                      <a:endParaRPr lang="es-EC" sz="600">
                        <a:solidFill>
                          <a:schemeClr val="tx1"/>
                        </a:solidFill>
                        <a:effectLst/>
                        <a:latin typeface="Times New Roman" panose="02020603050405020304" pitchFamily="18" charset="0"/>
                        <a:ea typeface="Batang" panose="02030600000101010101" pitchFamily="18" charset="-127"/>
                      </a:endParaRPr>
                    </a:p>
                  </a:txBody>
                  <a:tcPr marL="35785" marR="35785" marT="0" marB="0"/>
                </a:tc>
                <a:extLst>
                  <a:ext uri="{0D108BD9-81ED-4DB2-BD59-A6C34878D82A}">
                    <a16:rowId xmlns:a16="http://schemas.microsoft.com/office/drawing/2014/main" val="4039346603"/>
                  </a:ext>
                </a:extLst>
              </a:tr>
              <a:tr h="1001968">
                <a:tc>
                  <a:txBody>
                    <a:bodyPr/>
                    <a:lstStyle/>
                    <a:p>
                      <a:r>
                        <a:rPr lang="es-EC" sz="600">
                          <a:solidFill>
                            <a:schemeClr val="tx1"/>
                          </a:solidFill>
                          <a:effectLst/>
                        </a:rPr>
                        <a:t>FIBRA DE ÍNDICE GRADUADO MULTIMODO</a:t>
                      </a:r>
                      <a:endParaRPr lang="es-EC" sz="600">
                        <a:solidFill>
                          <a:schemeClr val="tx1"/>
                        </a:solidFill>
                        <a:effectLst/>
                        <a:latin typeface="Times New Roman" panose="02020603050405020304" pitchFamily="18" charset="0"/>
                        <a:ea typeface="Batang" panose="02030600000101010101" pitchFamily="18" charset="-127"/>
                      </a:endParaRPr>
                    </a:p>
                  </a:txBody>
                  <a:tcPr marL="35785" marR="35785" marT="0" marB="0"/>
                </a:tc>
                <a:tc>
                  <a:txBody>
                    <a:bodyPr/>
                    <a:lstStyle/>
                    <a:p>
                      <a:r>
                        <a:rPr lang="es-EC" sz="700">
                          <a:solidFill>
                            <a:schemeClr val="tx1"/>
                          </a:solidFill>
                          <a:effectLst/>
                        </a:rPr>
                        <a:t>La fibra multimodo de índice graduado es más fácil de colocar dentro y fuera de la fibra de índice escalonada, pero más difícil.</a:t>
                      </a:r>
                      <a:endParaRPr lang="es-EC" sz="600">
                        <a:solidFill>
                          <a:schemeClr val="tx1"/>
                        </a:solidFill>
                        <a:effectLst/>
                        <a:latin typeface="Times New Roman" panose="02020603050405020304" pitchFamily="18" charset="0"/>
                        <a:ea typeface="Batang" panose="02030600000101010101" pitchFamily="18" charset="-127"/>
                      </a:endParaRPr>
                    </a:p>
                  </a:txBody>
                  <a:tcPr marL="35785" marR="35785" marT="0" marB="0"/>
                </a:tc>
                <a:tc>
                  <a:txBody>
                    <a:bodyPr/>
                    <a:lstStyle/>
                    <a:p>
                      <a:r>
                        <a:rPr lang="es-EC" sz="700" dirty="0">
                          <a:solidFill>
                            <a:schemeClr val="tx1"/>
                          </a:solidFill>
                          <a:effectLst/>
                        </a:rPr>
                        <a:t>Las fibras con índice de refracción distribuido son más fáciles de fabricar que las fibras con índice escalonado monomodo, pero más difíciles de fabricar que las fibras con índice escalonado multimodo.</a:t>
                      </a:r>
                      <a:endParaRPr lang="es-EC" sz="600" dirty="0">
                        <a:solidFill>
                          <a:schemeClr val="tx1"/>
                        </a:solidFill>
                        <a:effectLst/>
                        <a:latin typeface="Times New Roman" panose="02020603050405020304" pitchFamily="18" charset="0"/>
                        <a:ea typeface="Batang" panose="02030600000101010101" pitchFamily="18" charset="-127"/>
                      </a:endParaRPr>
                    </a:p>
                  </a:txBody>
                  <a:tcPr marL="35785" marR="35785" marT="0" marB="0"/>
                </a:tc>
                <a:extLst>
                  <a:ext uri="{0D108BD9-81ED-4DB2-BD59-A6C34878D82A}">
                    <a16:rowId xmlns:a16="http://schemas.microsoft.com/office/drawing/2014/main" val="994629697"/>
                  </a:ext>
                </a:extLst>
              </a:tr>
            </a:tbl>
          </a:graphicData>
        </a:graphic>
      </p:graphicFrame>
    </p:spTree>
    <p:extLst>
      <p:ext uri="{BB962C8B-B14F-4D97-AF65-F5344CB8AC3E}">
        <p14:creationId xmlns:p14="http://schemas.microsoft.com/office/powerpoint/2010/main" val="100768607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1959</Words>
  <Application>Microsoft Office PowerPoint</Application>
  <PresentationFormat>Presentación en pantalla (16:9)</PresentationFormat>
  <Paragraphs>112</Paragraphs>
  <Slides>26</Slides>
  <Notes>26</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26</vt:i4>
      </vt:variant>
    </vt:vector>
  </HeadingPairs>
  <TitlesOfParts>
    <vt:vector size="38" baseType="lpstr">
      <vt:lpstr>Candara</vt:lpstr>
      <vt:lpstr>Verdana</vt:lpstr>
      <vt:lpstr>Montserrat</vt:lpstr>
      <vt:lpstr>Proxima Nova Semibold</vt:lpstr>
      <vt:lpstr>Times New Roman</vt:lpstr>
      <vt:lpstr>Arial</vt:lpstr>
      <vt:lpstr>Wingdings 3</vt:lpstr>
      <vt:lpstr>Century Gothic</vt:lpstr>
      <vt:lpstr>Proxima Nova</vt:lpstr>
      <vt:lpstr>Lato</vt:lpstr>
      <vt:lpstr>Slidesgo Final Pages</vt:lpstr>
      <vt:lpstr>Ion</vt:lpstr>
      <vt:lpstr>CAPÍTULO II</vt:lpstr>
      <vt:lpstr>Presentación de PowerPoint</vt:lpstr>
      <vt:lpstr>TIPOS DE  FIBRA OPTICA Y MODOS DE PROPAGACION</vt:lpstr>
      <vt:lpstr>1</vt:lpstr>
      <vt:lpstr>2</vt:lpstr>
      <vt:lpstr>Perfil de índice</vt:lpstr>
      <vt:lpstr>Configuración fibra óptica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EMPALMES Y CONECTORES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CAPÍTULO II</dc:title>
  <dc:creator>Alexis</dc:creator>
  <cp:lastModifiedBy>Manobanda Jimenez Kevin Andres</cp:lastModifiedBy>
  <cp:revision>2</cp:revision>
  <dcterms:modified xsi:type="dcterms:W3CDTF">2023-07-17T05:04:43Z</dcterms:modified>
</cp:coreProperties>
</file>